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8" r:id="rId3"/>
    <p:sldId id="267" r:id="rId4"/>
    <p:sldId id="268" r:id="rId5"/>
    <p:sldId id="269" r:id="rId6"/>
    <p:sldId id="260" r:id="rId7"/>
    <p:sldId id="261" r:id="rId8"/>
    <p:sldId id="262" r:id="rId9"/>
    <p:sldId id="270" r:id="rId10"/>
    <p:sldId id="272" r:id="rId11"/>
    <p:sldId id="274" r:id="rId12"/>
    <p:sldId id="275" r:id="rId13"/>
    <p:sldId id="271" r:id="rId14"/>
    <p:sldId id="266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922F77-89B7-4506-BC5D-942B7F5505B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5873FA9-3A6A-46E4-ACAA-0C16477CEFEF}">
      <dgm:prSet/>
      <dgm:spPr/>
      <dgm:t>
        <a:bodyPr/>
        <a:lstStyle/>
        <a:p>
          <a:pPr>
            <a:defRPr b="1"/>
          </a:pPr>
          <a:r>
            <a:rPr lang="cs-CZ" b="1"/>
            <a:t>symetrická</a:t>
          </a:r>
          <a:endParaRPr lang="en-US"/>
        </a:p>
      </dgm:t>
    </dgm:pt>
    <dgm:pt modelId="{9EC80527-AC8A-4595-B3FB-EF358EA38E88}" type="parTrans" cxnId="{25756D0A-6C85-4443-AA60-F9039AF7586D}">
      <dgm:prSet/>
      <dgm:spPr/>
      <dgm:t>
        <a:bodyPr/>
        <a:lstStyle/>
        <a:p>
          <a:endParaRPr lang="en-US"/>
        </a:p>
      </dgm:t>
    </dgm:pt>
    <dgm:pt modelId="{E3DCB48C-F78A-4E8B-BE76-FDDBE11042EB}" type="sibTrans" cxnId="{25756D0A-6C85-4443-AA60-F9039AF7586D}">
      <dgm:prSet/>
      <dgm:spPr/>
      <dgm:t>
        <a:bodyPr/>
        <a:lstStyle/>
        <a:p>
          <a:endParaRPr lang="en-US"/>
        </a:p>
      </dgm:t>
    </dgm:pt>
    <dgm:pt modelId="{DE6154D4-5101-4F9F-ADE7-5F51F28EC986}">
      <dgm:prSet/>
      <dgm:spPr/>
      <dgm:t>
        <a:bodyPr/>
        <a:lstStyle/>
        <a:p>
          <a:r>
            <a:rPr lang="cs-CZ" dirty="0"/>
            <a:t>šifrování</a:t>
          </a:r>
          <a:endParaRPr lang="en-US" dirty="0"/>
        </a:p>
      </dgm:t>
    </dgm:pt>
    <dgm:pt modelId="{943A8965-DDC4-4D6A-8926-05660FD7491F}" type="parTrans" cxnId="{A63DAA58-51C6-4014-8E14-B1F53EBCABAB}">
      <dgm:prSet/>
      <dgm:spPr/>
      <dgm:t>
        <a:bodyPr/>
        <a:lstStyle/>
        <a:p>
          <a:endParaRPr lang="en-US"/>
        </a:p>
      </dgm:t>
    </dgm:pt>
    <dgm:pt modelId="{8169A766-1791-495B-BF02-9F26C4D0E536}" type="sibTrans" cxnId="{A63DAA58-51C6-4014-8E14-B1F53EBCABAB}">
      <dgm:prSet/>
      <dgm:spPr/>
      <dgm:t>
        <a:bodyPr/>
        <a:lstStyle/>
        <a:p>
          <a:endParaRPr lang="en-US"/>
        </a:p>
      </dgm:t>
    </dgm:pt>
    <dgm:pt modelId="{117B9DFD-C388-4AA8-B75D-C13A14107C58}">
      <dgm:prSet/>
      <dgm:spPr/>
      <dgm:t>
        <a:bodyPr/>
        <a:lstStyle/>
        <a:p>
          <a:r>
            <a:rPr lang="cs-CZ"/>
            <a:t>jeden tajný klíč (Secret-Key Cryptography)</a:t>
          </a:r>
          <a:endParaRPr lang="en-US"/>
        </a:p>
      </dgm:t>
    </dgm:pt>
    <dgm:pt modelId="{C958666A-AD7E-426A-A6EB-D8183E9041DB}" type="parTrans" cxnId="{6A03AEB7-81D3-4116-AEB5-B4A5F51C9B51}">
      <dgm:prSet/>
      <dgm:spPr/>
      <dgm:t>
        <a:bodyPr/>
        <a:lstStyle/>
        <a:p>
          <a:endParaRPr lang="en-US"/>
        </a:p>
      </dgm:t>
    </dgm:pt>
    <dgm:pt modelId="{10BDE789-2C09-4159-9A49-416412A5544B}" type="sibTrans" cxnId="{6A03AEB7-81D3-4116-AEB5-B4A5F51C9B51}">
      <dgm:prSet/>
      <dgm:spPr/>
      <dgm:t>
        <a:bodyPr/>
        <a:lstStyle/>
        <a:p>
          <a:endParaRPr lang="en-US"/>
        </a:p>
      </dgm:t>
    </dgm:pt>
    <dgm:pt modelId="{5F590538-9D11-43B3-8530-804E06231083}">
      <dgm:prSet/>
      <dgm:spPr/>
      <dgm:t>
        <a:bodyPr/>
        <a:lstStyle/>
        <a:p>
          <a:pPr>
            <a:defRPr b="1"/>
          </a:pPr>
          <a:r>
            <a:rPr lang="cs-CZ" b="1"/>
            <a:t>asymetrická</a:t>
          </a:r>
          <a:endParaRPr lang="en-US"/>
        </a:p>
      </dgm:t>
    </dgm:pt>
    <dgm:pt modelId="{662FBCAF-F4C2-4872-8908-3B5DF8929EAF}" type="parTrans" cxnId="{A3339F2A-26B6-4BB7-A7AB-9B6246369B0B}">
      <dgm:prSet/>
      <dgm:spPr/>
      <dgm:t>
        <a:bodyPr/>
        <a:lstStyle/>
        <a:p>
          <a:endParaRPr lang="en-US"/>
        </a:p>
      </dgm:t>
    </dgm:pt>
    <dgm:pt modelId="{A2782B9A-5C4B-424C-BBBA-9499BD60D69B}" type="sibTrans" cxnId="{A3339F2A-26B6-4BB7-A7AB-9B6246369B0B}">
      <dgm:prSet/>
      <dgm:spPr/>
      <dgm:t>
        <a:bodyPr/>
        <a:lstStyle/>
        <a:p>
          <a:endParaRPr lang="en-US"/>
        </a:p>
      </dgm:t>
    </dgm:pt>
    <dgm:pt modelId="{E4D1967F-389B-4401-BAE5-9DEBF92262B7}">
      <dgm:prSet/>
      <dgm:spPr/>
      <dgm:t>
        <a:bodyPr/>
        <a:lstStyle/>
        <a:p>
          <a:r>
            <a:rPr lang="cs-CZ"/>
            <a:t>šifrování a podepisování</a:t>
          </a:r>
          <a:endParaRPr lang="en-US"/>
        </a:p>
      </dgm:t>
    </dgm:pt>
    <dgm:pt modelId="{2F6639D3-4C01-4F64-8A23-FFB7AC7A0D00}" type="parTrans" cxnId="{B84818C6-1864-439E-B8B7-9B12FE9A1ABD}">
      <dgm:prSet/>
      <dgm:spPr/>
      <dgm:t>
        <a:bodyPr/>
        <a:lstStyle/>
        <a:p>
          <a:endParaRPr lang="en-US"/>
        </a:p>
      </dgm:t>
    </dgm:pt>
    <dgm:pt modelId="{FE18D75D-C17F-4211-A4D3-ED138975145C}" type="sibTrans" cxnId="{B84818C6-1864-439E-B8B7-9B12FE9A1ABD}">
      <dgm:prSet/>
      <dgm:spPr/>
      <dgm:t>
        <a:bodyPr/>
        <a:lstStyle/>
        <a:p>
          <a:endParaRPr lang="en-US"/>
        </a:p>
      </dgm:t>
    </dgm:pt>
    <dgm:pt modelId="{A14BA697-521B-4568-BB19-2763D04DF13E}">
      <dgm:prSet/>
      <dgm:spPr/>
      <dgm:t>
        <a:bodyPr/>
        <a:lstStyle/>
        <a:p>
          <a:r>
            <a:rPr lang="cs-CZ"/>
            <a:t>pár klíčů: soukromý a veřejný (Public-Key Cryptography)</a:t>
          </a:r>
          <a:endParaRPr lang="en-US"/>
        </a:p>
      </dgm:t>
    </dgm:pt>
    <dgm:pt modelId="{5516350A-B096-499F-A018-BDD6B003CEB7}" type="parTrans" cxnId="{36B18535-4012-402F-8532-A0C9EB2358E0}">
      <dgm:prSet/>
      <dgm:spPr/>
      <dgm:t>
        <a:bodyPr/>
        <a:lstStyle/>
        <a:p>
          <a:endParaRPr lang="en-US"/>
        </a:p>
      </dgm:t>
    </dgm:pt>
    <dgm:pt modelId="{59DC3923-6254-4359-AB9D-082DBE7FF006}" type="sibTrans" cxnId="{36B18535-4012-402F-8532-A0C9EB2358E0}">
      <dgm:prSet/>
      <dgm:spPr/>
      <dgm:t>
        <a:bodyPr/>
        <a:lstStyle/>
        <a:p>
          <a:endParaRPr lang="en-US"/>
        </a:p>
      </dgm:t>
    </dgm:pt>
    <dgm:pt modelId="{5889EDD4-B19A-4315-941F-C2C7437C0644}" type="pres">
      <dgm:prSet presAssocID="{3B922F77-89B7-4506-BC5D-942B7F5505B9}" presName="root" presStyleCnt="0">
        <dgm:presLayoutVars>
          <dgm:dir/>
          <dgm:resizeHandles val="exact"/>
        </dgm:presLayoutVars>
      </dgm:prSet>
      <dgm:spPr/>
    </dgm:pt>
    <dgm:pt modelId="{AA8EA98E-759D-4933-8265-0F64F507E569}" type="pres">
      <dgm:prSet presAssocID="{95873FA9-3A6A-46E4-ACAA-0C16477CEFEF}" presName="compNode" presStyleCnt="0"/>
      <dgm:spPr/>
    </dgm:pt>
    <dgm:pt modelId="{9BB6936B-D1B2-4BDF-B810-492332B9C83A}" type="pres">
      <dgm:prSet presAssocID="{95873FA9-3A6A-46E4-ACAA-0C16477CEFE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íč"/>
        </a:ext>
      </dgm:extLst>
    </dgm:pt>
    <dgm:pt modelId="{239CCA51-ADEC-49DD-A896-046992519DF4}" type="pres">
      <dgm:prSet presAssocID="{95873FA9-3A6A-46E4-ACAA-0C16477CEFEF}" presName="iconSpace" presStyleCnt="0"/>
      <dgm:spPr/>
    </dgm:pt>
    <dgm:pt modelId="{5045C779-D178-45A1-98D7-B7012050885B}" type="pres">
      <dgm:prSet presAssocID="{95873FA9-3A6A-46E4-ACAA-0C16477CEFEF}" presName="parTx" presStyleLbl="revTx" presStyleIdx="0" presStyleCnt="4">
        <dgm:presLayoutVars>
          <dgm:chMax val="0"/>
          <dgm:chPref val="0"/>
        </dgm:presLayoutVars>
      </dgm:prSet>
      <dgm:spPr/>
    </dgm:pt>
    <dgm:pt modelId="{2783DA8D-F86E-4BA3-BE5C-0A030CC2C16F}" type="pres">
      <dgm:prSet presAssocID="{95873FA9-3A6A-46E4-ACAA-0C16477CEFEF}" presName="txSpace" presStyleCnt="0"/>
      <dgm:spPr/>
    </dgm:pt>
    <dgm:pt modelId="{FC3E38AA-804C-4114-A503-584D63923BB9}" type="pres">
      <dgm:prSet presAssocID="{95873FA9-3A6A-46E4-ACAA-0C16477CEFEF}" presName="desTx" presStyleLbl="revTx" presStyleIdx="1" presStyleCnt="4">
        <dgm:presLayoutVars/>
      </dgm:prSet>
      <dgm:spPr/>
    </dgm:pt>
    <dgm:pt modelId="{7BDCF6EC-756E-4611-9598-BFC565F72FB7}" type="pres">
      <dgm:prSet presAssocID="{E3DCB48C-F78A-4E8B-BE76-FDDBE11042EB}" presName="sibTrans" presStyleCnt="0"/>
      <dgm:spPr/>
    </dgm:pt>
    <dgm:pt modelId="{CFF2F131-0CBD-400C-80AC-C9ACC960B609}" type="pres">
      <dgm:prSet presAssocID="{5F590538-9D11-43B3-8530-804E06231083}" presName="compNode" presStyleCnt="0"/>
      <dgm:spPr/>
    </dgm:pt>
    <dgm:pt modelId="{85F0C3B6-30B9-4214-9644-4C7A5155A419}" type="pres">
      <dgm:prSet presAssocID="{5F590538-9D11-43B3-8530-804E0623108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demknout"/>
        </a:ext>
      </dgm:extLst>
    </dgm:pt>
    <dgm:pt modelId="{AE26A064-9125-4B2E-867D-ACAD00D8B07F}" type="pres">
      <dgm:prSet presAssocID="{5F590538-9D11-43B3-8530-804E06231083}" presName="iconSpace" presStyleCnt="0"/>
      <dgm:spPr/>
    </dgm:pt>
    <dgm:pt modelId="{F1A8469E-F459-4440-95E4-D48DEE2A9727}" type="pres">
      <dgm:prSet presAssocID="{5F590538-9D11-43B3-8530-804E06231083}" presName="parTx" presStyleLbl="revTx" presStyleIdx="2" presStyleCnt="4">
        <dgm:presLayoutVars>
          <dgm:chMax val="0"/>
          <dgm:chPref val="0"/>
        </dgm:presLayoutVars>
      </dgm:prSet>
      <dgm:spPr/>
    </dgm:pt>
    <dgm:pt modelId="{E7E83AB8-B8AB-4B66-927B-CBDA27D07E8B}" type="pres">
      <dgm:prSet presAssocID="{5F590538-9D11-43B3-8530-804E06231083}" presName="txSpace" presStyleCnt="0"/>
      <dgm:spPr/>
    </dgm:pt>
    <dgm:pt modelId="{70A150D4-71CC-44F8-97C9-A75112A8BBF5}" type="pres">
      <dgm:prSet presAssocID="{5F590538-9D11-43B3-8530-804E06231083}" presName="desTx" presStyleLbl="revTx" presStyleIdx="3" presStyleCnt="4">
        <dgm:presLayoutVars/>
      </dgm:prSet>
      <dgm:spPr/>
    </dgm:pt>
  </dgm:ptLst>
  <dgm:cxnLst>
    <dgm:cxn modelId="{6AEB3B01-6170-4077-90D7-5474B2D2A4B4}" type="presOf" srcId="{A14BA697-521B-4568-BB19-2763D04DF13E}" destId="{70A150D4-71CC-44F8-97C9-A75112A8BBF5}" srcOrd="0" destOrd="1" presId="urn:microsoft.com/office/officeart/2018/5/layout/CenteredIconLabelDescriptionList"/>
    <dgm:cxn modelId="{25756D0A-6C85-4443-AA60-F9039AF7586D}" srcId="{3B922F77-89B7-4506-BC5D-942B7F5505B9}" destId="{95873FA9-3A6A-46E4-ACAA-0C16477CEFEF}" srcOrd="0" destOrd="0" parTransId="{9EC80527-AC8A-4595-B3FB-EF358EA38E88}" sibTransId="{E3DCB48C-F78A-4E8B-BE76-FDDBE11042EB}"/>
    <dgm:cxn modelId="{D3C9880D-553B-4541-B3A9-D8196F116BD5}" type="presOf" srcId="{3B922F77-89B7-4506-BC5D-942B7F5505B9}" destId="{5889EDD4-B19A-4315-941F-C2C7437C0644}" srcOrd="0" destOrd="0" presId="urn:microsoft.com/office/officeart/2018/5/layout/CenteredIconLabelDescriptionList"/>
    <dgm:cxn modelId="{4D06D424-408F-47FA-8648-925B1782EFF3}" type="presOf" srcId="{E4D1967F-389B-4401-BAE5-9DEBF92262B7}" destId="{70A150D4-71CC-44F8-97C9-A75112A8BBF5}" srcOrd="0" destOrd="0" presId="urn:microsoft.com/office/officeart/2018/5/layout/CenteredIconLabelDescriptionList"/>
    <dgm:cxn modelId="{62154A25-1A82-4785-AD06-5FC03CE516DA}" type="presOf" srcId="{95873FA9-3A6A-46E4-ACAA-0C16477CEFEF}" destId="{5045C779-D178-45A1-98D7-B7012050885B}" srcOrd="0" destOrd="0" presId="urn:microsoft.com/office/officeart/2018/5/layout/CenteredIconLabelDescriptionList"/>
    <dgm:cxn modelId="{A3339F2A-26B6-4BB7-A7AB-9B6246369B0B}" srcId="{3B922F77-89B7-4506-BC5D-942B7F5505B9}" destId="{5F590538-9D11-43B3-8530-804E06231083}" srcOrd="1" destOrd="0" parTransId="{662FBCAF-F4C2-4872-8908-3B5DF8929EAF}" sibTransId="{A2782B9A-5C4B-424C-BBBA-9499BD60D69B}"/>
    <dgm:cxn modelId="{36B18535-4012-402F-8532-A0C9EB2358E0}" srcId="{5F590538-9D11-43B3-8530-804E06231083}" destId="{A14BA697-521B-4568-BB19-2763D04DF13E}" srcOrd="1" destOrd="0" parTransId="{5516350A-B096-499F-A018-BDD6B003CEB7}" sibTransId="{59DC3923-6254-4359-AB9D-082DBE7FF006}"/>
    <dgm:cxn modelId="{D68A253A-D152-4F15-B8F9-1CDE0781B99C}" type="presOf" srcId="{117B9DFD-C388-4AA8-B75D-C13A14107C58}" destId="{FC3E38AA-804C-4114-A503-584D63923BB9}" srcOrd="0" destOrd="1" presId="urn:microsoft.com/office/officeart/2018/5/layout/CenteredIconLabelDescriptionList"/>
    <dgm:cxn modelId="{78563643-3942-4933-BCAF-B7988E45BABA}" type="presOf" srcId="{DE6154D4-5101-4F9F-ADE7-5F51F28EC986}" destId="{FC3E38AA-804C-4114-A503-584D63923BB9}" srcOrd="0" destOrd="0" presId="urn:microsoft.com/office/officeart/2018/5/layout/CenteredIconLabelDescriptionList"/>
    <dgm:cxn modelId="{A63DAA58-51C6-4014-8E14-B1F53EBCABAB}" srcId="{95873FA9-3A6A-46E4-ACAA-0C16477CEFEF}" destId="{DE6154D4-5101-4F9F-ADE7-5F51F28EC986}" srcOrd="0" destOrd="0" parTransId="{943A8965-DDC4-4D6A-8926-05660FD7491F}" sibTransId="{8169A766-1791-495B-BF02-9F26C4D0E536}"/>
    <dgm:cxn modelId="{6A03AEB7-81D3-4116-AEB5-B4A5F51C9B51}" srcId="{95873FA9-3A6A-46E4-ACAA-0C16477CEFEF}" destId="{117B9DFD-C388-4AA8-B75D-C13A14107C58}" srcOrd="1" destOrd="0" parTransId="{C958666A-AD7E-426A-A6EB-D8183E9041DB}" sibTransId="{10BDE789-2C09-4159-9A49-416412A5544B}"/>
    <dgm:cxn modelId="{B84818C6-1864-439E-B8B7-9B12FE9A1ABD}" srcId="{5F590538-9D11-43B3-8530-804E06231083}" destId="{E4D1967F-389B-4401-BAE5-9DEBF92262B7}" srcOrd="0" destOrd="0" parTransId="{2F6639D3-4C01-4F64-8A23-FFB7AC7A0D00}" sibTransId="{FE18D75D-C17F-4211-A4D3-ED138975145C}"/>
    <dgm:cxn modelId="{389257CC-0CA0-422E-BB78-D6C709CCB023}" type="presOf" srcId="{5F590538-9D11-43B3-8530-804E06231083}" destId="{F1A8469E-F459-4440-95E4-D48DEE2A9727}" srcOrd="0" destOrd="0" presId="urn:microsoft.com/office/officeart/2018/5/layout/CenteredIconLabelDescriptionList"/>
    <dgm:cxn modelId="{5073ABE0-06C5-4195-995C-7E9CD1AA900E}" type="presParOf" srcId="{5889EDD4-B19A-4315-941F-C2C7437C0644}" destId="{AA8EA98E-759D-4933-8265-0F64F507E569}" srcOrd="0" destOrd="0" presId="urn:microsoft.com/office/officeart/2018/5/layout/CenteredIconLabelDescriptionList"/>
    <dgm:cxn modelId="{BE0ACA16-1AEE-4B50-9E5B-992D038CEC20}" type="presParOf" srcId="{AA8EA98E-759D-4933-8265-0F64F507E569}" destId="{9BB6936B-D1B2-4BDF-B810-492332B9C83A}" srcOrd="0" destOrd="0" presId="urn:microsoft.com/office/officeart/2018/5/layout/CenteredIconLabelDescriptionList"/>
    <dgm:cxn modelId="{55F4C8B5-2372-4B56-A9BB-E611225BD240}" type="presParOf" srcId="{AA8EA98E-759D-4933-8265-0F64F507E569}" destId="{239CCA51-ADEC-49DD-A896-046992519DF4}" srcOrd="1" destOrd="0" presId="urn:microsoft.com/office/officeart/2018/5/layout/CenteredIconLabelDescriptionList"/>
    <dgm:cxn modelId="{6500206D-3EE3-4472-B0A5-41DE27AEE17D}" type="presParOf" srcId="{AA8EA98E-759D-4933-8265-0F64F507E569}" destId="{5045C779-D178-45A1-98D7-B7012050885B}" srcOrd="2" destOrd="0" presId="urn:microsoft.com/office/officeart/2018/5/layout/CenteredIconLabelDescriptionList"/>
    <dgm:cxn modelId="{937D4B5C-C929-4BA5-8A93-9BBB3DD6CBA2}" type="presParOf" srcId="{AA8EA98E-759D-4933-8265-0F64F507E569}" destId="{2783DA8D-F86E-4BA3-BE5C-0A030CC2C16F}" srcOrd="3" destOrd="0" presId="urn:microsoft.com/office/officeart/2018/5/layout/CenteredIconLabelDescriptionList"/>
    <dgm:cxn modelId="{F5D83483-6E8B-4409-A614-58E2AB6065C3}" type="presParOf" srcId="{AA8EA98E-759D-4933-8265-0F64F507E569}" destId="{FC3E38AA-804C-4114-A503-584D63923BB9}" srcOrd="4" destOrd="0" presId="urn:microsoft.com/office/officeart/2018/5/layout/CenteredIconLabelDescriptionList"/>
    <dgm:cxn modelId="{2A66B5F5-7D49-4CC6-9733-EBD48FE970A9}" type="presParOf" srcId="{5889EDD4-B19A-4315-941F-C2C7437C0644}" destId="{7BDCF6EC-756E-4611-9598-BFC565F72FB7}" srcOrd="1" destOrd="0" presId="urn:microsoft.com/office/officeart/2018/5/layout/CenteredIconLabelDescriptionList"/>
    <dgm:cxn modelId="{3994C9B3-C3BA-48BE-8BC3-B0BA97E7294E}" type="presParOf" srcId="{5889EDD4-B19A-4315-941F-C2C7437C0644}" destId="{CFF2F131-0CBD-400C-80AC-C9ACC960B609}" srcOrd="2" destOrd="0" presId="urn:microsoft.com/office/officeart/2018/5/layout/CenteredIconLabelDescriptionList"/>
    <dgm:cxn modelId="{6F4FE0AA-B019-497A-A42C-9618D24B06BA}" type="presParOf" srcId="{CFF2F131-0CBD-400C-80AC-C9ACC960B609}" destId="{85F0C3B6-30B9-4214-9644-4C7A5155A419}" srcOrd="0" destOrd="0" presId="urn:microsoft.com/office/officeart/2018/5/layout/CenteredIconLabelDescriptionList"/>
    <dgm:cxn modelId="{C3011D84-5760-459A-A19A-29B27E9E33B9}" type="presParOf" srcId="{CFF2F131-0CBD-400C-80AC-C9ACC960B609}" destId="{AE26A064-9125-4B2E-867D-ACAD00D8B07F}" srcOrd="1" destOrd="0" presId="urn:microsoft.com/office/officeart/2018/5/layout/CenteredIconLabelDescriptionList"/>
    <dgm:cxn modelId="{E5DBCFEE-FAD0-4C28-92BD-E1B0FD353D42}" type="presParOf" srcId="{CFF2F131-0CBD-400C-80AC-C9ACC960B609}" destId="{F1A8469E-F459-4440-95E4-D48DEE2A9727}" srcOrd="2" destOrd="0" presId="urn:microsoft.com/office/officeart/2018/5/layout/CenteredIconLabelDescriptionList"/>
    <dgm:cxn modelId="{8D7F0D2B-95E3-4177-9719-331448A5D863}" type="presParOf" srcId="{CFF2F131-0CBD-400C-80AC-C9ACC960B609}" destId="{E7E83AB8-B8AB-4B66-927B-CBDA27D07E8B}" srcOrd="3" destOrd="0" presId="urn:microsoft.com/office/officeart/2018/5/layout/CenteredIconLabelDescriptionList"/>
    <dgm:cxn modelId="{4F2F3A97-7170-4BFB-ACB5-94736501038C}" type="presParOf" srcId="{CFF2F131-0CBD-400C-80AC-C9ACC960B609}" destId="{70A150D4-71CC-44F8-97C9-A75112A8BBF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AB47FA-BFF4-4599-993C-02DA69558C79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1CABE71-8AD9-4498-8948-21268B1BEAD7}">
      <dgm:prSet/>
      <dgm:spPr/>
      <dgm:t>
        <a:bodyPr/>
        <a:lstStyle/>
        <a:p>
          <a:r>
            <a:rPr lang="cs-CZ" b="1" dirty="0"/>
            <a:t>MD5</a:t>
          </a:r>
          <a:r>
            <a:rPr lang="cs-CZ" dirty="0"/>
            <a:t> algoritmus vytváří otisk o velikosti 32 znaků</a:t>
          </a:r>
          <a:endParaRPr lang="en-US" dirty="0"/>
        </a:p>
      </dgm:t>
    </dgm:pt>
    <dgm:pt modelId="{BFB94757-E0E0-442F-A664-3C2083C8A1E3}" type="parTrans" cxnId="{F5BF29F9-64FC-4EB8-ACBF-F6E900AC197F}">
      <dgm:prSet/>
      <dgm:spPr/>
      <dgm:t>
        <a:bodyPr/>
        <a:lstStyle/>
        <a:p>
          <a:endParaRPr lang="en-US"/>
        </a:p>
      </dgm:t>
    </dgm:pt>
    <dgm:pt modelId="{C5D1917F-C143-44CB-8497-204AFC9ACEE9}" type="sibTrans" cxnId="{F5BF29F9-64FC-4EB8-ACBF-F6E900AC197F}">
      <dgm:prSet/>
      <dgm:spPr/>
      <dgm:t>
        <a:bodyPr/>
        <a:lstStyle/>
        <a:p>
          <a:endParaRPr lang="en-US"/>
        </a:p>
      </dgm:t>
    </dgm:pt>
    <dgm:pt modelId="{005C1977-41E6-4B46-B4E3-9EC9C84C1367}">
      <dgm:prSet/>
      <dgm:spPr/>
      <dgm:t>
        <a:bodyPr/>
        <a:lstStyle/>
        <a:p>
          <a:r>
            <a:rPr lang="cs-CZ"/>
            <a:t>Vznikl v roce 1991</a:t>
          </a:r>
          <a:endParaRPr lang="en-US"/>
        </a:p>
      </dgm:t>
    </dgm:pt>
    <dgm:pt modelId="{607A8F35-CD53-491D-8132-60A6B73162EC}" type="parTrans" cxnId="{E9B6A043-6A84-416C-9B25-9F30B2E7A0FA}">
      <dgm:prSet/>
      <dgm:spPr/>
      <dgm:t>
        <a:bodyPr/>
        <a:lstStyle/>
        <a:p>
          <a:endParaRPr lang="en-US"/>
        </a:p>
      </dgm:t>
    </dgm:pt>
    <dgm:pt modelId="{58EE8C53-B0EF-44FA-9FC1-03645565795B}" type="sibTrans" cxnId="{E9B6A043-6A84-416C-9B25-9F30B2E7A0FA}">
      <dgm:prSet/>
      <dgm:spPr/>
      <dgm:t>
        <a:bodyPr/>
        <a:lstStyle/>
        <a:p>
          <a:endParaRPr lang="en-US"/>
        </a:p>
      </dgm:t>
    </dgm:pt>
    <dgm:pt modelId="{056DBF00-33DA-488A-A116-24276E25C079}">
      <dgm:prSet/>
      <dgm:spPr/>
      <dgm:t>
        <a:bodyPr/>
        <a:lstStyle/>
        <a:p>
          <a:r>
            <a:rPr lang="cs-CZ"/>
            <a:t>dlouhou dobu se používal k ukládání hesel v internetových aplikacích</a:t>
          </a:r>
          <a:endParaRPr lang="en-US"/>
        </a:p>
      </dgm:t>
    </dgm:pt>
    <dgm:pt modelId="{6C089456-B0EB-4792-9429-7A73C6C783B6}" type="parTrans" cxnId="{1B6A757C-3116-44F6-B119-5A17CF236F23}">
      <dgm:prSet/>
      <dgm:spPr/>
      <dgm:t>
        <a:bodyPr/>
        <a:lstStyle/>
        <a:p>
          <a:endParaRPr lang="en-US"/>
        </a:p>
      </dgm:t>
    </dgm:pt>
    <dgm:pt modelId="{8CA59088-9AD8-4789-9BE5-8D43B27FAC5B}" type="sibTrans" cxnId="{1B6A757C-3116-44F6-B119-5A17CF236F23}">
      <dgm:prSet/>
      <dgm:spPr/>
      <dgm:t>
        <a:bodyPr/>
        <a:lstStyle/>
        <a:p>
          <a:endParaRPr lang="en-US"/>
        </a:p>
      </dgm:t>
    </dgm:pt>
    <dgm:pt modelId="{1FE03F17-E966-4408-B157-147F68659404}">
      <dgm:prSet/>
      <dgm:spPr/>
      <dgm:t>
        <a:bodyPr/>
        <a:lstStyle/>
        <a:p>
          <a:r>
            <a:rPr lang="cs-CZ"/>
            <a:t>Od r. 1996 již není považován za dostatečně bezpečný</a:t>
          </a:r>
          <a:endParaRPr lang="en-US"/>
        </a:p>
      </dgm:t>
    </dgm:pt>
    <dgm:pt modelId="{0006699F-63B8-4B8A-B897-C1696ACE1B31}" type="parTrans" cxnId="{8728F3C2-CE78-40C7-ADA2-7AAA050743DD}">
      <dgm:prSet/>
      <dgm:spPr/>
      <dgm:t>
        <a:bodyPr/>
        <a:lstStyle/>
        <a:p>
          <a:endParaRPr lang="en-US"/>
        </a:p>
      </dgm:t>
    </dgm:pt>
    <dgm:pt modelId="{87C4182E-1347-4357-99B9-2A58EDADE91F}" type="sibTrans" cxnId="{8728F3C2-CE78-40C7-ADA2-7AAA050743DD}">
      <dgm:prSet/>
      <dgm:spPr/>
      <dgm:t>
        <a:bodyPr/>
        <a:lstStyle/>
        <a:p>
          <a:endParaRPr lang="en-US"/>
        </a:p>
      </dgm:t>
    </dgm:pt>
    <dgm:pt modelId="{68DADA11-0DDF-48A1-93CA-77830FA6FB0B}">
      <dgm:prSet/>
      <dgm:spPr/>
      <dgm:t>
        <a:bodyPr/>
        <a:lstStyle/>
        <a:p>
          <a:r>
            <a:rPr lang="cs-CZ"/>
            <a:t>od r. 2004 dokonce za velmi nebezpečný, protože lze velmi rychle najít dva vstupní řetězce, pro které vytvoří shodný otisk -&gt; doporučuje se tuto funkci vůbec nepoužívat</a:t>
          </a:r>
          <a:endParaRPr lang="en-US"/>
        </a:p>
      </dgm:t>
    </dgm:pt>
    <dgm:pt modelId="{ADA69FEC-A343-4EE2-AC5B-2542D58584AC}" type="parTrans" cxnId="{92B6BB74-E2B2-4E8C-B5A7-4806553F7661}">
      <dgm:prSet/>
      <dgm:spPr/>
      <dgm:t>
        <a:bodyPr/>
        <a:lstStyle/>
        <a:p>
          <a:endParaRPr lang="en-US"/>
        </a:p>
      </dgm:t>
    </dgm:pt>
    <dgm:pt modelId="{F9169D83-44F1-4E32-967E-45529B780176}" type="sibTrans" cxnId="{92B6BB74-E2B2-4E8C-B5A7-4806553F7661}">
      <dgm:prSet/>
      <dgm:spPr/>
      <dgm:t>
        <a:bodyPr/>
        <a:lstStyle/>
        <a:p>
          <a:endParaRPr lang="en-US"/>
        </a:p>
      </dgm:t>
    </dgm:pt>
    <dgm:pt modelId="{C0372C83-D26F-447A-9431-EECC59B29A96}">
      <dgm:prSet/>
      <dgm:spPr/>
      <dgm:t>
        <a:bodyPr/>
        <a:lstStyle/>
        <a:p>
          <a:r>
            <a:rPr lang="cs-CZ" b="1" dirty="0"/>
            <a:t>SHA1</a:t>
          </a:r>
          <a:r>
            <a:rPr lang="cs-CZ" dirty="0"/>
            <a:t> produkuje výstup o délce 40 znaků</a:t>
          </a:r>
          <a:endParaRPr lang="en-US" dirty="0"/>
        </a:p>
      </dgm:t>
    </dgm:pt>
    <dgm:pt modelId="{82DCFFE7-B05B-4516-946D-53F4FD16577E}" type="parTrans" cxnId="{F2C21301-92CE-44E0-9F44-A6748F0215AE}">
      <dgm:prSet/>
      <dgm:spPr/>
      <dgm:t>
        <a:bodyPr/>
        <a:lstStyle/>
        <a:p>
          <a:endParaRPr lang="en-US"/>
        </a:p>
      </dgm:t>
    </dgm:pt>
    <dgm:pt modelId="{7918E475-69D2-4445-9E69-A61FBDD411D4}" type="sibTrans" cxnId="{F2C21301-92CE-44E0-9F44-A6748F0215AE}">
      <dgm:prSet/>
      <dgm:spPr/>
      <dgm:t>
        <a:bodyPr/>
        <a:lstStyle/>
        <a:p>
          <a:endParaRPr lang="en-US"/>
        </a:p>
      </dgm:t>
    </dgm:pt>
    <dgm:pt modelId="{E37F57A0-F579-40FE-BD57-5D3ACC446F77}">
      <dgm:prSet/>
      <dgm:spPr/>
      <dgm:t>
        <a:bodyPr/>
        <a:lstStyle/>
        <a:p>
          <a:r>
            <a:rPr lang="cs-CZ"/>
            <a:t>nástupce hashovací funkce MD5</a:t>
          </a:r>
          <a:endParaRPr lang="en-US"/>
        </a:p>
      </dgm:t>
    </dgm:pt>
    <dgm:pt modelId="{918020EF-020E-4802-844F-761E14A31EC8}" type="parTrans" cxnId="{B4DD19D2-7A31-4CF6-BE7A-17E7112235B7}">
      <dgm:prSet/>
      <dgm:spPr/>
      <dgm:t>
        <a:bodyPr/>
        <a:lstStyle/>
        <a:p>
          <a:endParaRPr lang="en-US"/>
        </a:p>
      </dgm:t>
    </dgm:pt>
    <dgm:pt modelId="{89F14419-9F60-4F6A-86D3-E3279B0879A1}" type="sibTrans" cxnId="{B4DD19D2-7A31-4CF6-BE7A-17E7112235B7}">
      <dgm:prSet/>
      <dgm:spPr/>
      <dgm:t>
        <a:bodyPr/>
        <a:lstStyle/>
        <a:p>
          <a:endParaRPr lang="en-US"/>
        </a:p>
      </dgm:t>
    </dgm:pt>
    <dgm:pt modelId="{1733DD8E-2E26-4D1A-8E52-A7ECD871F7B9}">
      <dgm:prSet/>
      <dgm:spPr/>
      <dgm:t>
        <a:bodyPr/>
        <a:lstStyle/>
        <a:p>
          <a:r>
            <a:rPr lang="cs-CZ"/>
            <a:t>vznikl v roce 1995</a:t>
          </a:r>
          <a:endParaRPr lang="en-US"/>
        </a:p>
      </dgm:t>
    </dgm:pt>
    <dgm:pt modelId="{8A872F1F-117A-420D-8DCD-BA606C550401}" type="parTrans" cxnId="{46884EFE-2301-4E0C-B345-6130B6792378}">
      <dgm:prSet/>
      <dgm:spPr/>
      <dgm:t>
        <a:bodyPr/>
        <a:lstStyle/>
        <a:p>
          <a:endParaRPr lang="en-US"/>
        </a:p>
      </dgm:t>
    </dgm:pt>
    <dgm:pt modelId="{CDE679E3-3BF0-41FE-A52A-70F3FA27CEA0}" type="sibTrans" cxnId="{46884EFE-2301-4E0C-B345-6130B6792378}">
      <dgm:prSet/>
      <dgm:spPr/>
      <dgm:t>
        <a:bodyPr/>
        <a:lstStyle/>
        <a:p>
          <a:endParaRPr lang="en-US"/>
        </a:p>
      </dgm:t>
    </dgm:pt>
    <dgm:pt modelId="{484BBEA9-3ECF-4411-85A9-ECDF98FC519B}">
      <dgm:prSet/>
      <dgm:spPr/>
      <dgm:t>
        <a:bodyPr/>
        <a:lstStyle/>
        <a:p>
          <a:r>
            <a:rPr lang="cs-CZ"/>
            <a:t>v r. 2005 však byla nalezena jeho slabina a jeho použití pro ukládání hesel tak není dále doporučováno</a:t>
          </a:r>
          <a:endParaRPr lang="en-US"/>
        </a:p>
      </dgm:t>
    </dgm:pt>
    <dgm:pt modelId="{E5D8EC4D-980F-473B-933F-D59210E9EEB7}" type="parTrans" cxnId="{BCB9BCBB-AE4E-4B16-9800-7877B377F4C1}">
      <dgm:prSet/>
      <dgm:spPr/>
      <dgm:t>
        <a:bodyPr/>
        <a:lstStyle/>
        <a:p>
          <a:endParaRPr lang="en-US"/>
        </a:p>
      </dgm:t>
    </dgm:pt>
    <dgm:pt modelId="{5E2730A2-6CE4-44C1-A427-6DF69798D179}" type="sibTrans" cxnId="{BCB9BCBB-AE4E-4B16-9800-7877B377F4C1}">
      <dgm:prSet/>
      <dgm:spPr/>
      <dgm:t>
        <a:bodyPr/>
        <a:lstStyle/>
        <a:p>
          <a:endParaRPr lang="en-US"/>
        </a:p>
      </dgm:t>
    </dgm:pt>
    <dgm:pt modelId="{0CD10E6B-F02A-4892-99DB-86D3D1E2EABC}">
      <dgm:prSet/>
      <dgm:spPr/>
      <dgm:t>
        <a:bodyPr/>
        <a:lstStyle/>
        <a:p>
          <a:r>
            <a:rPr lang="cs-CZ"/>
            <a:t>hodí se stále pro ověřování integrity dat (výhoda = funkce je rychlá)</a:t>
          </a:r>
          <a:endParaRPr lang="en-US"/>
        </a:p>
      </dgm:t>
    </dgm:pt>
    <dgm:pt modelId="{33568118-8C75-440B-914C-D28CDCBA3C83}" type="parTrans" cxnId="{6DC95633-5043-4BEC-A7FA-4200065ABEFC}">
      <dgm:prSet/>
      <dgm:spPr/>
      <dgm:t>
        <a:bodyPr/>
        <a:lstStyle/>
        <a:p>
          <a:endParaRPr lang="en-US"/>
        </a:p>
      </dgm:t>
    </dgm:pt>
    <dgm:pt modelId="{F1FEE6D8-FAA4-4611-B81E-3DB2E0A900E7}" type="sibTrans" cxnId="{6DC95633-5043-4BEC-A7FA-4200065ABEFC}">
      <dgm:prSet/>
      <dgm:spPr/>
      <dgm:t>
        <a:bodyPr/>
        <a:lstStyle/>
        <a:p>
          <a:endParaRPr lang="en-US"/>
        </a:p>
      </dgm:t>
    </dgm:pt>
    <dgm:pt modelId="{7511A38F-6525-43D7-BDC2-763F25E888E8}">
      <dgm:prSet/>
      <dgm:spPr/>
      <dgm:t>
        <a:bodyPr/>
        <a:lstStyle/>
        <a:p>
          <a:r>
            <a:rPr lang="cs-CZ" b="1" dirty="0" err="1"/>
            <a:t>Bcrypt</a:t>
          </a:r>
          <a:r>
            <a:rPr lang="cs-CZ" dirty="0"/>
            <a:t> založená na šifře </a:t>
          </a:r>
          <a:r>
            <a:rPr lang="cs-CZ" dirty="0" err="1"/>
            <a:t>Blowfish</a:t>
          </a:r>
          <a:endParaRPr lang="en-US" dirty="0"/>
        </a:p>
      </dgm:t>
    </dgm:pt>
    <dgm:pt modelId="{B4F1D00C-5CC1-4672-B6C3-FDBD868F3476}" type="parTrans" cxnId="{8D6B5910-D932-410D-89C7-9F4D7A97B394}">
      <dgm:prSet/>
      <dgm:spPr/>
      <dgm:t>
        <a:bodyPr/>
        <a:lstStyle/>
        <a:p>
          <a:endParaRPr lang="en-US"/>
        </a:p>
      </dgm:t>
    </dgm:pt>
    <dgm:pt modelId="{E576BB0A-0D2A-4179-AFD9-9454C292054C}" type="sibTrans" cxnId="{8D6B5910-D932-410D-89C7-9F4D7A97B394}">
      <dgm:prSet/>
      <dgm:spPr/>
      <dgm:t>
        <a:bodyPr/>
        <a:lstStyle/>
        <a:p>
          <a:endParaRPr lang="en-US"/>
        </a:p>
      </dgm:t>
    </dgm:pt>
    <dgm:pt modelId="{1E9519CB-E52A-48D4-8D6E-0ABAF669B106}">
      <dgm:prSet/>
      <dgm:spPr/>
      <dgm:t>
        <a:bodyPr/>
        <a:lstStyle/>
        <a:p>
          <a:r>
            <a:rPr lang="cs-CZ" dirty="0"/>
            <a:t>vznikla v roce 1999</a:t>
          </a:r>
          <a:endParaRPr lang="en-US" dirty="0"/>
        </a:p>
      </dgm:t>
    </dgm:pt>
    <dgm:pt modelId="{341B1114-992E-4D30-8A00-487D0F73797F}" type="parTrans" cxnId="{5B367A98-CE0C-4FF8-926B-2693E4D9B542}">
      <dgm:prSet/>
      <dgm:spPr/>
      <dgm:t>
        <a:bodyPr/>
        <a:lstStyle/>
        <a:p>
          <a:endParaRPr lang="en-US"/>
        </a:p>
      </dgm:t>
    </dgm:pt>
    <dgm:pt modelId="{8C4186B4-4F44-48FB-85FD-7E46566FE39C}" type="sibTrans" cxnId="{5B367A98-CE0C-4FF8-926B-2693E4D9B542}">
      <dgm:prSet/>
      <dgm:spPr/>
      <dgm:t>
        <a:bodyPr/>
        <a:lstStyle/>
        <a:p>
          <a:endParaRPr lang="en-US"/>
        </a:p>
      </dgm:t>
    </dgm:pt>
    <dgm:pt modelId="{7825308A-FDF4-45E5-A1BD-BD9FB217F6E4}">
      <dgm:prSet/>
      <dgm:spPr/>
      <dgm:t>
        <a:bodyPr/>
        <a:lstStyle/>
        <a:p>
          <a:r>
            <a:rPr lang="cs-CZ"/>
            <a:t>Dnes se doporučuje k ukládání hesel v aplikacích -&gt; zahrnuje kryptografickou sůl a lze ji nastavit tak, že se vykonává opakovaně (pomalu) –&gt; značně zvyšuje ochranu proti útokům hrubou silou</a:t>
          </a:r>
          <a:endParaRPr lang="en-US"/>
        </a:p>
      </dgm:t>
    </dgm:pt>
    <dgm:pt modelId="{F99E7CC6-E6DC-42EE-AFCE-BB72BF12E36F}" type="parTrans" cxnId="{E41E3987-0046-4AB0-A93B-D26885C3BD99}">
      <dgm:prSet/>
      <dgm:spPr/>
      <dgm:t>
        <a:bodyPr/>
        <a:lstStyle/>
        <a:p>
          <a:endParaRPr lang="en-US"/>
        </a:p>
      </dgm:t>
    </dgm:pt>
    <dgm:pt modelId="{5BEBF78A-84C6-4426-A7F5-A71B007A62C6}" type="sibTrans" cxnId="{E41E3987-0046-4AB0-A93B-D26885C3BD99}">
      <dgm:prSet/>
      <dgm:spPr/>
      <dgm:t>
        <a:bodyPr/>
        <a:lstStyle/>
        <a:p>
          <a:endParaRPr lang="en-US"/>
        </a:p>
      </dgm:t>
    </dgm:pt>
    <dgm:pt modelId="{42A1D0F8-71D0-4295-8942-9D7D4B55E1A3}" type="pres">
      <dgm:prSet presAssocID="{95AB47FA-BFF4-4599-993C-02DA69558C79}" presName="Name0" presStyleCnt="0">
        <dgm:presLayoutVars>
          <dgm:dir/>
          <dgm:animLvl val="lvl"/>
          <dgm:resizeHandles val="exact"/>
        </dgm:presLayoutVars>
      </dgm:prSet>
      <dgm:spPr/>
    </dgm:pt>
    <dgm:pt modelId="{797A7E85-A632-4138-A5A6-A107F209E12C}" type="pres">
      <dgm:prSet presAssocID="{71CABE71-8AD9-4498-8948-21268B1BEAD7}" presName="linNode" presStyleCnt="0"/>
      <dgm:spPr/>
    </dgm:pt>
    <dgm:pt modelId="{DFBF2484-6E7A-4066-BD22-74B053083F86}" type="pres">
      <dgm:prSet presAssocID="{71CABE71-8AD9-4498-8948-21268B1BEAD7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8AB8B5CA-1961-43F4-A4F8-ADB3C23C50EA}" type="pres">
      <dgm:prSet presAssocID="{71CABE71-8AD9-4498-8948-21268B1BEAD7}" presName="descendantText" presStyleLbl="alignAccFollowNode1" presStyleIdx="0" presStyleCnt="3">
        <dgm:presLayoutVars>
          <dgm:bulletEnabled/>
        </dgm:presLayoutVars>
      </dgm:prSet>
      <dgm:spPr/>
    </dgm:pt>
    <dgm:pt modelId="{E1C6333A-AC95-4470-880B-18B839DA9B67}" type="pres">
      <dgm:prSet presAssocID="{C5D1917F-C143-44CB-8497-204AFC9ACEE9}" presName="sp" presStyleCnt="0"/>
      <dgm:spPr/>
    </dgm:pt>
    <dgm:pt modelId="{50F64760-8E84-4901-983C-51992C5FAB2C}" type="pres">
      <dgm:prSet presAssocID="{C0372C83-D26F-447A-9431-EECC59B29A96}" presName="linNode" presStyleCnt="0"/>
      <dgm:spPr/>
    </dgm:pt>
    <dgm:pt modelId="{10996EE8-1D89-47E0-A151-255221FF141E}" type="pres">
      <dgm:prSet presAssocID="{C0372C83-D26F-447A-9431-EECC59B29A96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A0EE09B5-8447-44C2-8448-616ACAD5BAFE}" type="pres">
      <dgm:prSet presAssocID="{C0372C83-D26F-447A-9431-EECC59B29A96}" presName="descendantText" presStyleLbl="alignAccFollowNode1" presStyleIdx="1" presStyleCnt="3">
        <dgm:presLayoutVars>
          <dgm:bulletEnabled/>
        </dgm:presLayoutVars>
      </dgm:prSet>
      <dgm:spPr/>
    </dgm:pt>
    <dgm:pt modelId="{3EFAF301-12DE-4B31-BF6F-5EFF74180E48}" type="pres">
      <dgm:prSet presAssocID="{7918E475-69D2-4445-9E69-A61FBDD411D4}" presName="sp" presStyleCnt="0"/>
      <dgm:spPr/>
    </dgm:pt>
    <dgm:pt modelId="{E7ADDD9C-78D4-4DB1-9775-A28EB0F3A75E}" type="pres">
      <dgm:prSet presAssocID="{7511A38F-6525-43D7-BDC2-763F25E888E8}" presName="linNode" presStyleCnt="0"/>
      <dgm:spPr/>
    </dgm:pt>
    <dgm:pt modelId="{90523F35-DCF1-484A-84F7-6C79FA7037C4}" type="pres">
      <dgm:prSet presAssocID="{7511A38F-6525-43D7-BDC2-763F25E888E8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D35242BC-F9AE-4498-A7F6-6343B84A100C}" type="pres">
      <dgm:prSet presAssocID="{7511A38F-6525-43D7-BDC2-763F25E888E8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F2C21301-92CE-44E0-9F44-A6748F0215AE}" srcId="{95AB47FA-BFF4-4599-993C-02DA69558C79}" destId="{C0372C83-D26F-447A-9431-EECC59B29A96}" srcOrd="1" destOrd="0" parTransId="{82DCFFE7-B05B-4516-946D-53F4FD16577E}" sibTransId="{7918E475-69D2-4445-9E69-A61FBDD411D4}"/>
    <dgm:cxn modelId="{7BFD4501-8B32-4AF3-823E-9B75DAB7A5DE}" type="presOf" srcId="{71CABE71-8AD9-4498-8948-21268B1BEAD7}" destId="{DFBF2484-6E7A-4066-BD22-74B053083F86}" srcOrd="0" destOrd="0" presId="urn:microsoft.com/office/officeart/2016/7/layout/VerticalSolidActionList"/>
    <dgm:cxn modelId="{8D6B5910-D932-410D-89C7-9F4D7A97B394}" srcId="{95AB47FA-BFF4-4599-993C-02DA69558C79}" destId="{7511A38F-6525-43D7-BDC2-763F25E888E8}" srcOrd="2" destOrd="0" parTransId="{B4F1D00C-5CC1-4672-B6C3-FDBD868F3476}" sibTransId="{E576BB0A-0D2A-4179-AFD9-9454C292054C}"/>
    <dgm:cxn modelId="{7BEBB314-A086-408B-81D7-1189F73D07BD}" type="presOf" srcId="{005C1977-41E6-4B46-B4E3-9EC9C84C1367}" destId="{8AB8B5CA-1961-43F4-A4F8-ADB3C23C50EA}" srcOrd="0" destOrd="0" presId="urn:microsoft.com/office/officeart/2016/7/layout/VerticalSolidActionList"/>
    <dgm:cxn modelId="{83F6F12E-1D3A-416C-84A1-EE19F57F36F7}" type="presOf" srcId="{C0372C83-D26F-447A-9431-EECC59B29A96}" destId="{10996EE8-1D89-47E0-A151-255221FF141E}" srcOrd="0" destOrd="0" presId="urn:microsoft.com/office/officeart/2016/7/layout/VerticalSolidActionList"/>
    <dgm:cxn modelId="{6DC95633-5043-4BEC-A7FA-4200065ABEFC}" srcId="{C0372C83-D26F-447A-9431-EECC59B29A96}" destId="{0CD10E6B-F02A-4892-99DB-86D3D1E2EABC}" srcOrd="3" destOrd="0" parTransId="{33568118-8C75-440B-914C-D28CDCBA3C83}" sibTransId="{F1FEE6D8-FAA4-4611-B81E-3DB2E0A900E7}"/>
    <dgm:cxn modelId="{1C21B462-7885-4F49-9475-0BA6A1614E2E}" type="presOf" srcId="{7511A38F-6525-43D7-BDC2-763F25E888E8}" destId="{90523F35-DCF1-484A-84F7-6C79FA7037C4}" srcOrd="0" destOrd="0" presId="urn:microsoft.com/office/officeart/2016/7/layout/VerticalSolidActionList"/>
    <dgm:cxn modelId="{E9B6A043-6A84-416C-9B25-9F30B2E7A0FA}" srcId="{71CABE71-8AD9-4498-8948-21268B1BEAD7}" destId="{005C1977-41E6-4B46-B4E3-9EC9C84C1367}" srcOrd="0" destOrd="0" parTransId="{607A8F35-CD53-491D-8132-60A6B73162EC}" sibTransId="{58EE8C53-B0EF-44FA-9FC1-03645565795B}"/>
    <dgm:cxn modelId="{92B6BB74-E2B2-4E8C-B5A7-4806553F7661}" srcId="{71CABE71-8AD9-4498-8948-21268B1BEAD7}" destId="{68DADA11-0DDF-48A1-93CA-77830FA6FB0B}" srcOrd="3" destOrd="0" parTransId="{ADA69FEC-A343-4EE2-AC5B-2542D58584AC}" sibTransId="{F9169D83-44F1-4E32-967E-45529B780176}"/>
    <dgm:cxn modelId="{1B6A757C-3116-44F6-B119-5A17CF236F23}" srcId="{71CABE71-8AD9-4498-8948-21268B1BEAD7}" destId="{056DBF00-33DA-488A-A116-24276E25C079}" srcOrd="1" destOrd="0" parTransId="{6C089456-B0EB-4792-9429-7A73C6C783B6}" sibTransId="{8CA59088-9AD8-4789-9BE5-8D43B27FAC5B}"/>
    <dgm:cxn modelId="{D3465C7E-8265-4EBA-A4C6-8410850B65ED}" type="presOf" srcId="{1FE03F17-E966-4408-B157-147F68659404}" destId="{8AB8B5CA-1961-43F4-A4F8-ADB3C23C50EA}" srcOrd="0" destOrd="2" presId="urn:microsoft.com/office/officeart/2016/7/layout/VerticalSolidActionList"/>
    <dgm:cxn modelId="{A932AF82-976A-4184-9052-305861943E38}" type="presOf" srcId="{0CD10E6B-F02A-4892-99DB-86D3D1E2EABC}" destId="{A0EE09B5-8447-44C2-8448-616ACAD5BAFE}" srcOrd="0" destOrd="3" presId="urn:microsoft.com/office/officeart/2016/7/layout/VerticalSolidActionList"/>
    <dgm:cxn modelId="{E41E3987-0046-4AB0-A93B-D26885C3BD99}" srcId="{7511A38F-6525-43D7-BDC2-763F25E888E8}" destId="{7825308A-FDF4-45E5-A1BD-BD9FB217F6E4}" srcOrd="1" destOrd="0" parTransId="{F99E7CC6-E6DC-42EE-AFCE-BB72BF12E36F}" sibTransId="{5BEBF78A-84C6-4426-A7F5-A71B007A62C6}"/>
    <dgm:cxn modelId="{F446438F-421D-4340-98D1-EEDA3D6B4ADB}" type="presOf" srcId="{E37F57A0-F579-40FE-BD57-5D3ACC446F77}" destId="{A0EE09B5-8447-44C2-8448-616ACAD5BAFE}" srcOrd="0" destOrd="0" presId="urn:microsoft.com/office/officeart/2016/7/layout/VerticalSolidActionList"/>
    <dgm:cxn modelId="{5B367A98-CE0C-4FF8-926B-2693E4D9B542}" srcId="{7511A38F-6525-43D7-BDC2-763F25E888E8}" destId="{1E9519CB-E52A-48D4-8D6E-0ABAF669B106}" srcOrd="0" destOrd="0" parTransId="{341B1114-992E-4D30-8A00-487D0F73797F}" sibTransId="{8C4186B4-4F44-48FB-85FD-7E46566FE39C}"/>
    <dgm:cxn modelId="{A56F2699-CBC0-4C02-9F06-FF2A2B261C6E}" type="presOf" srcId="{7825308A-FDF4-45E5-A1BD-BD9FB217F6E4}" destId="{D35242BC-F9AE-4498-A7F6-6343B84A100C}" srcOrd="0" destOrd="1" presId="urn:microsoft.com/office/officeart/2016/7/layout/VerticalSolidActionList"/>
    <dgm:cxn modelId="{F4CADA9E-2256-4DFB-87C4-51140C6CB519}" type="presOf" srcId="{68DADA11-0DDF-48A1-93CA-77830FA6FB0B}" destId="{8AB8B5CA-1961-43F4-A4F8-ADB3C23C50EA}" srcOrd="0" destOrd="3" presId="urn:microsoft.com/office/officeart/2016/7/layout/VerticalSolidActionList"/>
    <dgm:cxn modelId="{E63AE9A2-B964-491E-845C-11CB686B3449}" type="presOf" srcId="{1733DD8E-2E26-4D1A-8E52-A7ECD871F7B9}" destId="{A0EE09B5-8447-44C2-8448-616ACAD5BAFE}" srcOrd="0" destOrd="1" presId="urn:microsoft.com/office/officeart/2016/7/layout/VerticalSolidActionList"/>
    <dgm:cxn modelId="{BCB9BCBB-AE4E-4B16-9800-7877B377F4C1}" srcId="{C0372C83-D26F-447A-9431-EECC59B29A96}" destId="{484BBEA9-3ECF-4411-85A9-ECDF98FC519B}" srcOrd="2" destOrd="0" parTransId="{E5D8EC4D-980F-473B-933F-D59210E9EEB7}" sibTransId="{5E2730A2-6CE4-44C1-A427-6DF69798D179}"/>
    <dgm:cxn modelId="{F784C4BD-5288-4343-BAAC-2D9656508D10}" type="presOf" srcId="{95AB47FA-BFF4-4599-993C-02DA69558C79}" destId="{42A1D0F8-71D0-4295-8942-9D7D4B55E1A3}" srcOrd="0" destOrd="0" presId="urn:microsoft.com/office/officeart/2016/7/layout/VerticalSolidActionList"/>
    <dgm:cxn modelId="{C504A9C2-A79C-492A-A027-67451FB6A4BF}" type="presOf" srcId="{484BBEA9-3ECF-4411-85A9-ECDF98FC519B}" destId="{A0EE09B5-8447-44C2-8448-616ACAD5BAFE}" srcOrd="0" destOrd="2" presId="urn:microsoft.com/office/officeart/2016/7/layout/VerticalSolidActionList"/>
    <dgm:cxn modelId="{8728F3C2-CE78-40C7-ADA2-7AAA050743DD}" srcId="{71CABE71-8AD9-4498-8948-21268B1BEAD7}" destId="{1FE03F17-E966-4408-B157-147F68659404}" srcOrd="2" destOrd="0" parTransId="{0006699F-63B8-4B8A-B897-C1696ACE1B31}" sibTransId="{87C4182E-1347-4357-99B9-2A58EDADE91F}"/>
    <dgm:cxn modelId="{5D3167D0-E0D5-4286-B6D2-B21E4B1E5200}" type="presOf" srcId="{1E9519CB-E52A-48D4-8D6E-0ABAF669B106}" destId="{D35242BC-F9AE-4498-A7F6-6343B84A100C}" srcOrd="0" destOrd="0" presId="urn:microsoft.com/office/officeart/2016/7/layout/VerticalSolidActionList"/>
    <dgm:cxn modelId="{B4DD19D2-7A31-4CF6-BE7A-17E7112235B7}" srcId="{C0372C83-D26F-447A-9431-EECC59B29A96}" destId="{E37F57A0-F579-40FE-BD57-5D3ACC446F77}" srcOrd="0" destOrd="0" parTransId="{918020EF-020E-4802-844F-761E14A31EC8}" sibTransId="{89F14419-9F60-4F6A-86D3-E3279B0879A1}"/>
    <dgm:cxn modelId="{4084FCD3-1F60-44F8-8155-312BADE1AA99}" type="presOf" srcId="{056DBF00-33DA-488A-A116-24276E25C079}" destId="{8AB8B5CA-1961-43F4-A4F8-ADB3C23C50EA}" srcOrd="0" destOrd="1" presId="urn:microsoft.com/office/officeart/2016/7/layout/VerticalSolidActionList"/>
    <dgm:cxn modelId="{F5BF29F9-64FC-4EB8-ACBF-F6E900AC197F}" srcId="{95AB47FA-BFF4-4599-993C-02DA69558C79}" destId="{71CABE71-8AD9-4498-8948-21268B1BEAD7}" srcOrd="0" destOrd="0" parTransId="{BFB94757-E0E0-442F-A664-3C2083C8A1E3}" sibTransId="{C5D1917F-C143-44CB-8497-204AFC9ACEE9}"/>
    <dgm:cxn modelId="{46884EFE-2301-4E0C-B345-6130B6792378}" srcId="{C0372C83-D26F-447A-9431-EECC59B29A96}" destId="{1733DD8E-2E26-4D1A-8E52-A7ECD871F7B9}" srcOrd="1" destOrd="0" parTransId="{8A872F1F-117A-420D-8DCD-BA606C550401}" sibTransId="{CDE679E3-3BF0-41FE-A52A-70F3FA27CEA0}"/>
    <dgm:cxn modelId="{7F2B01BC-0466-4F68-A7B2-0A39F5586402}" type="presParOf" srcId="{42A1D0F8-71D0-4295-8942-9D7D4B55E1A3}" destId="{797A7E85-A632-4138-A5A6-A107F209E12C}" srcOrd="0" destOrd="0" presId="urn:microsoft.com/office/officeart/2016/7/layout/VerticalSolidActionList"/>
    <dgm:cxn modelId="{8F55A4EF-1E3E-4CF5-A342-60628370D1A7}" type="presParOf" srcId="{797A7E85-A632-4138-A5A6-A107F209E12C}" destId="{DFBF2484-6E7A-4066-BD22-74B053083F86}" srcOrd="0" destOrd="0" presId="urn:microsoft.com/office/officeart/2016/7/layout/VerticalSolidActionList"/>
    <dgm:cxn modelId="{A859FE36-3A54-4937-BF9A-20BFB2AD51D0}" type="presParOf" srcId="{797A7E85-A632-4138-A5A6-A107F209E12C}" destId="{8AB8B5CA-1961-43F4-A4F8-ADB3C23C50EA}" srcOrd="1" destOrd="0" presId="urn:microsoft.com/office/officeart/2016/7/layout/VerticalSolidActionList"/>
    <dgm:cxn modelId="{9576F687-AD67-4FA4-8297-EF080FEDD874}" type="presParOf" srcId="{42A1D0F8-71D0-4295-8942-9D7D4B55E1A3}" destId="{E1C6333A-AC95-4470-880B-18B839DA9B67}" srcOrd="1" destOrd="0" presId="urn:microsoft.com/office/officeart/2016/7/layout/VerticalSolidActionList"/>
    <dgm:cxn modelId="{F7E7C6D8-F389-41DA-8214-E72366654DEC}" type="presParOf" srcId="{42A1D0F8-71D0-4295-8942-9D7D4B55E1A3}" destId="{50F64760-8E84-4901-983C-51992C5FAB2C}" srcOrd="2" destOrd="0" presId="urn:microsoft.com/office/officeart/2016/7/layout/VerticalSolidActionList"/>
    <dgm:cxn modelId="{EDB2A692-935C-43EF-8EA7-0321E88CFFD2}" type="presParOf" srcId="{50F64760-8E84-4901-983C-51992C5FAB2C}" destId="{10996EE8-1D89-47E0-A151-255221FF141E}" srcOrd="0" destOrd="0" presId="urn:microsoft.com/office/officeart/2016/7/layout/VerticalSolidActionList"/>
    <dgm:cxn modelId="{A902227A-C12C-4772-B119-AF02C238A93D}" type="presParOf" srcId="{50F64760-8E84-4901-983C-51992C5FAB2C}" destId="{A0EE09B5-8447-44C2-8448-616ACAD5BAFE}" srcOrd="1" destOrd="0" presId="urn:microsoft.com/office/officeart/2016/7/layout/VerticalSolidActionList"/>
    <dgm:cxn modelId="{F36CC1E1-9865-4F36-A7AB-BB9108269BB6}" type="presParOf" srcId="{42A1D0F8-71D0-4295-8942-9D7D4B55E1A3}" destId="{3EFAF301-12DE-4B31-BF6F-5EFF74180E48}" srcOrd="3" destOrd="0" presId="urn:microsoft.com/office/officeart/2016/7/layout/VerticalSolidActionList"/>
    <dgm:cxn modelId="{D3AC2A63-1CD8-4893-9F84-ACEB59190529}" type="presParOf" srcId="{42A1D0F8-71D0-4295-8942-9D7D4B55E1A3}" destId="{E7ADDD9C-78D4-4DB1-9775-A28EB0F3A75E}" srcOrd="4" destOrd="0" presId="urn:microsoft.com/office/officeart/2016/7/layout/VerticalSolidActionList"/>
    <dgm:cxn modelId="{3BCA9510-CF9B-4005-A046-DB715BBD6C5C}" type="presParOf" srcId="{E7ADDD9C-78D4-4DB1-9775-A28EB0F3A75E}" destId="{90523F35-DCF1-484A-84F7-6C79FA7037C4}" srcOrd="0" destOrd="0" presId="urn:microsoft.com/office/officeart/2016/7/layout/VerticalSolidActionList"/>
    <dgm:cxn modelId="{363138CC-F07F-49AD-BEBA-0B47088F6EDB}" type="presParOf" srcId="{E7ADDD9C-78D4-4DB1-9775-A28EB0F3A75E}" destId="{D35242BC-F9AE-4498-A7F6-6343B84A100C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6936B-D1B2-4BDF-B810-492332B9C83A}">
      <dsp:nvSpPr>
        <dsp:cNvPr id="0" name=""/>
        <dsp:cNvSpPr/>
      </dsp:nvSpPr>
      <dsp:spPr>
        <a:xfrm>
          <a:off x="1506599" y="45758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5C779-D178-45A1-98D7-B7012050885B}">
      <dsp:nvSpPr>
        <dsp:cNvPr id="0" name=""/>
        <dsp:cNvSpPr/>
      </dsp:nvSpPr>
      <dsp:spPr>
        <a:xfrm>
          <a:off x="102599" y="1694840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600" b="1" kern="1200"/>
            <a:t>symetrická</a:t>
          </a:r>
          <a:endParaRPr lang="en-US" sz="3600" kern="1200"/>
        </a:p>
      </dsp:txBody>
      <dsp:txXfrm>
        <a:off x="102599" y="1694840"/>
        <a:ext cx="4320000" cy="648000"/>
      </dsp:txXfrm>
    </dsp:sp>
    <dsp:sp modelId="{FC3E38AA-804C-4114-A503-584D63923BB9}">
      <dsp:nvSpPr>
        <dsp:cNvPr id="0" name=""/>
        <dsp:cNvSpPr/>
      </dsp:nvSpPr>
      <dsp:spPr>
        <a:xfrm>
          <a:off x="102599" y="2406599"/>
          <a:ext cx="4320000" cy="827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šifrování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jeden tajný klíč (Secret-Key Cryptography)</a:t>
          </a:r>
          <a:endParaRPr lang="en-US" sz="1700" kern="1200"/>
        </a:p>
      </dsp:txBody>
      <dsp:txXfrm>
        <a:off x="102599" y="2406599"/>
        <a:ext cx="4320000" cy="827117"/>
      </dsp:txXfrm>
    </dsp:sp>
    <dsp:sp modelId="{85F0C3B6-30B9-4214-9644-4C7A5155A419}">
      <dsp:nvSpPr>
        <dsp:cNvPr id="0" name=""/>
        <dsp:cNvSpPr/>
      </dsp:nvSpPr>
      <dsp:spPr>
        <a:xfrm>
          <a:off x="6582600" y="45758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8469E-F459-4440-95E4-D48DEE2A9727}">
      <dsp:nvSpPr>
        <dsp:cNvPr id="0" name=""/>
        <dsp:cNvSpPr/>
      </dsp:nvSpPr>
      <dsp:spPr>
        <a:xfrm>
          <a:off x="5178600" y="1694840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600" b="1" kern="1200"/>
            <a:t>asymetrická</a:t>
          </a:r>
          <a:endParaRPr lang="en-US" sz="3600" kern="1200"/>
        </a:p>
      </dsp:txBody>
      <dsp:txXfrm>
        <a:off x="5178600" y="1694840"/>
        <a:ext cx="4320000" cy="648000"/>
      </dsp:txXfrm>
    </dsp:sp>
    <dsp:sp modelId="{70A150D4-71CC-44F8-97C9-A75112A8BBF5}">
      <dsp:nvSpPr>
        <dsp:cNvPr id="0" name=""/>
        <dsp:cNvSpPr/>
      </dsp:nvSpPr>
      <dsp:spPr>
        <a:xfrm>
          <a:off x="5178600" y="2406599"/>
          <a:ext cx="4320000" cy="827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šifrování a podepisování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pár klíčů: soukromý a veřejný (Public-Key Cryptography)</a:t>
          </a:r>
          <a:endParaRPr lang="en-US" sz="1700" kern="1200"/>
        </a:p>
      </dsp:txBody>
      <dsp:txXfrm>
        <a:off x="5178600" y="2406599"/>
        <a:ext cx="4320000" cy="8271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8B5CA-1961-43F4-A4F8-ADB3C23C50EA}">
      <dsp:nvSpPr>
        <dsp:cNvPr id="0" name=""/>
        <dsp:cNvSpPr/>
      </dsp:nvSpPr>
      <dsp:spPr>
        <a:xfrm>
          <a:off x="1055585" y="1337"/>
          <a:ext cx="4222342" cy="13711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25" tIns="348275" rIns="81925" bIns="34827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Vznikl v roce 1991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dlouhou dobu se používal k ukládání hesel v internetových aplikacích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Od r. 1996 již není považován za dostatečně bezpečný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od r. 2004 dokonce za velmi nebezpečný, protože lze velmi rychle najít dva vstupní řetězce, pro které vytvoří shodný otisk -&gt; doporučuje se tuto funkci vůbec nepoužívat</a:t>
          </a:r>
          <a:endParaRPr lang="en-US" sz="1100" kern="1200"/>
        </a:p>
      </dsp:txBody>
      <dsp:txXfrm>
        <a:off x="1055585" y="1337"/>
        <a:ext cx="4222342" cy="1371159"/>
      </dsp:txXfrm>
    </dsp:sp>
    <dsp:sp modelId="{DFBF2484-6E7A-4066-BD22-74B053083F86}">
      <dsp:nvSpPr>
        <dsp:cNvPr id="0" name=""/>
        <dsp:cNvSpPr/>
      </dsp:nvSpPr>
      <dsp:spPr>
        <a:xfrm>
          <a:off x="0" y="1337"/>
          <a:ext cx="1055585" cy="13711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58" tIns="135440" rIns="55858" bIns="1354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MD5</a:t>
          </a:r>
          <a:r>
            <a:rPr lang="cs-CZ" sz="1400" kern="1200" dirty="0"/>
            <a:t> algoritmus vytváří otisk o velikosti 32 znaků</a:t>
          </a:r>
          <a:endParaRPr lang="en-US" sz="1400" kern="1200" dirty="0"/>
        </a:p>
      </dsp:txBody>
      <dsp:txXfrm>
        <a:off x="0" y="1337"/>
        <a:ext cx="1055585" cy="1371159"/>
      </dsp:txXfrm>
    </dsp:sp>
    <dsp:sp modelId="{A0EE09B5-8447-44C2-8448-616ACAD5BAFE}">
      <dsp:nvSpPr>
        <dsp:cNvPr id="0" name=""/>
        <dsp:cNvSpPr/>
      </dsp:nvSpPr>
      <dsp:spPr>
        <a:xfrm>
          <a:off x="1055585" y="1454766"/>
          <a:ext cx="4222342" cy="137115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25" tIns="348275" rIns="81925" bIns="34827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nástupce hashovací funkce MD5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vznikl v roce 1995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v r. 2005 však byla nalezena jeho slabina a jeho použití pro ukládání hesel tak není dále doporučováno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hodí se stále pro ověřování integrity dat (výhoda = funkce je rychlá)</a:t>
          </a:r>
          <a:endParaRPr lang="en-US" sz="1100" kern="1200"/>
        </a:p>
      </dsp:txBody>
      <dsp:txXfrm>
        <a:off x="1055585" y="1454766"/>
        <a:ext cx="4222342" cy="1371159"/>
      </dsp:txXfrm>
    </dsp:sp>
    <dsp:sp modelId="{10996EE8-1D89-47E0-A151-255221FF141E}">
      <dsp:nvSpPr>
        <dsp:cNvPr id="0" name=""/>
        <dsp:cNvSpPr/>
      </dsp:nvSpPr>
      <dsp:spPr>
        <a:xfrm>
          <a:off x="0" y="1454766"/>
          <a:ext cx="1055585" cy="13711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58" tIns="135440" rIns="55858" bIns="1354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SHA1</a:t>
          </a:r>
          <a:r>
            <a:rPr lang="cs-CZ" sz="1400" kern="1200" dirty="0"/>
            <a:t> produkuje výstup o délce 40 znaků</a:t>
          </a:r>
          <a:endParaRPr lang="en-US" sz="1400" kern="1200" dirty="0"/>
        </a:p>
      </dsp:txBody>
      <dsp:txXfrm>
        <a:off x="0" y="1454766"/>
        <a:ext cx="1055585" cy="1371159"/>
      </dsp:txXfrm>
    </dsp:sp>
    <dsp:sp modelId="{D35242BC-F9AE-4498-A7F6-6343B84A100C}">
      <dsp:nvSpPr>
        <dsp:cNvPr id="0" name=""/>
        <dsp:cNvSpPr/>
      </dsp:nvSpPr>
      <dsp:spPr>
        <a:xfrm>
          <a:off x="1055585" y="2908195"/>
          <a:ext cx="4222342" cy="137115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25" tIns="348275" rIns="81925" bIns="34827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vznikla v roce 1999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Dnes se doporučuje k ukládání hesel v aplikacích -&gt; zahrnuje kryptografickou sůl a lze ji nastavit tak, že se vykonává opakovaně (pomalu) –&gt; značně zvyšuje ochranu proti útokům hrubou silou</a:t>
          </a:r>
          <a:endParaRPr lang="en-US" sz="1100" kern="1200"/>
        </a:p>
      </dsp:txBody>
      <dsp:txXfrm>
        <a:off x="1055585" y="2908195"/>
        <a:ext cx="4222342" cy="1371159"/>
      </dsp:txXfrm>
    </dsp:sp>
    <dsp:sp modelId="{90523F35-DCF1-484A-84F7-6C79FA7037C4}">
      <dsp:nvSpPr>
        <dsp:cNvPr id="0" name=""/>
        <dsp:cNvSpPr/>
      </dsp:nvSpPr>
      <dsp:spPr>
        <a:xfrm>
          <a:off x="0" y="2908195"/>
          <a:ext cx="1055585" cy="13711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58" tIns="135440" rIns="55858" bIns="1354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 err="1"/>
            <a:t>Bcrypt</a:t>
          </a:r>
          <a:r>
            <a:rPr lang="cs-CZ" sz="1400" kern="1200" dirty="0"/>
            <a:t> založená na šifře </a:t>
          </a:r>
          <a:r>
            <a:rPr lang="cs-CZ" sz="1400" kern="1200" dirty="0" err="1"/>
            <a:t>Blowfish</a:t>
          </a:r>
          <a:endParaRPr lang="en-US" sz="1400" kern="1200" dirty="0"/>
        </a:p>
      </dsp:txBody>
      <dsp:txXfrm>
        <a:off x="0" y="2908195"/>
        <a:ext cx="1055585" cy="1371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4701464"/>
            <a:ext cx="8952782" cy="120403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952500"/>
            <a:ext cx="8952781" cy="3748824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49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2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8334" y="952499"/>
            <a:ext cx="2051165" cy="4953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952499"/>
            <a:ext cx="8235834" cy="49530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9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3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18211"/>
            <a:ext cx="8412190" cy="394438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908858"/>
            <a:ext cx="8412192" cy="676102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4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260121"/>
            <a:ext cx="4350026" cy="3656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6574" y="2260120"/>
            <a:ext cx="4350025" cy="36568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4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66788"/>
            <a:ext cx="10059988" cy="1051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018581"/>
            <a:ext cx="4350027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774756"/>
            <a:ext cx="4350027" cy="31507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6572" y="2018581"/>
            <a:ext cx="4350028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6572" y="2774756"/>
            <a:ext cx="4350028" cy="31507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657975" y="2625552"/>
            <a:ext cx="4238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403684" y="2625552"/>
            <a:ext cx="42417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62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4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2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6484"/>
            <a:ext cx="3932237" cy="2122516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12026"/>
            <a:ext cx="5143500" cy="456565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2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7185"/>
            <a:ext cx="3932237" cy="2121813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7702" y="1307186"/>
            <a:ext cx="5038898" cy="4598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6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42963"/>
            <a:ext cx="9601200" cy="130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262188"/>
            <a:ext cx="9601200" cy="364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5DBDDF98-C922-483F-97E9-3E76B0201B42}" type="datetimeFigureOut">
              <a:rPr lang="en-US" smtClean="0"/>
              <a:pPr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810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5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Elektronick%C3%BD_podpis" TargetMode="External"/><Relationship Id="rId3" Type="http://schemas.openxmlformats.org/officeDocument/2006/relationships/hyperlink" Target="https://cs.wikipedia.org/wiki/Kryptografie" TargetMode="External"/><Relationship Id="rId7" Type="http://schemas.openxmlformats.org/officeDocument/2006/relationships/hyperlink" Target="https://www.fi.muni.cz/~xpelanek/ucitele/data/janasifry/klasicke_sifry.pdf" TargetMode="External"/><Relationship Id="rId2" Type="http://schemas.openxmlformats.org/officeDocument/2006/relationships/hyperlink" Target="https://is.muni.cz/el/fsps/jaro2021/bp4012/um/7.pdf?lang=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rafelda.cz/hash" TargetMode="External"/><Relationship Id="rId5" Type="http://schemas.openxmlformats.org/officeDocument/2006/relationships/hyperlink" Target="https://www.zamekkurim.cz/security/Dum%20-%20Digitalni%20ucebni%20materialy/07_Sada_Pocitacove_site_3/VY_32_INOVACE_07_15_STEGANOGRAFIE.pdf" TargetMode="External"/><Relationship Id="rId4" Type="http://schemas.openxmlformats.org/officeDocument/2006/relationships/hyperlink" Target="https://www.google.com/url?sa=i&amp;url=http%3A%2F%2Fsandbox.cz%2F~varvara%2FEl_podpis%2Findex.html&amp;psig=AOvVaw3KPfcgryscLSEk0TYUnho0&amp;ust=1710775470178000&amp;source=images&amp;cd=vfe&amp;opi=89978449&amp;ved=0CBMQjRxqFwoTCNjrtrPN-4QDFQAAAAAdAAAAABB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35658-270A-8D75-091E-AFB444A3D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" name="Picture 3" descr="Obsah obrázku snímek obrazovky, umění, tma, Grafika&#10;&#10;Popis byl vytvořen automaticky">
            <a:extLst>
              <a:ext uri="{FF2B5EF4-FFF2-40B4-BE49-F238E27FC236}">
                <a16:creationId xmlns:a16="http://schemas.microsoft.com/office/drawing/2014/main" id="{C494EB35-730D-CC16-E593-1C7BC43120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8120" b="7611"/>
          <a:stretch/>
        </p:blipFill>
        <p:spPr>
          <a:xfrm>
            <a:off x="20" y="7675"/>
            <a:ext cx="1219198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FB1C88-5F1D-C7DF-A4B3-E8EE7F6BF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49468" y="-649466"/>
            <a:ext cx="6857999" cy="815693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6000"/>
                </a:srgbClr>
              </a:gs>
              <a:gs pos="100000">
                <a:srgbClr val="000000">
                  <a:alpha val="0"/>
                </a:srgbClr>
              </a:gs>
              <a:gs pos="56000">
                <a:srgbClr val="000000">
                  <a:alpha val="37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4" name="Freeform: Shape 12">
            <a:extLst>
              <a:ext uri="{FF2B5EF4-FFF2-40B4-BE49-F238E27FC236}">
                <a16:creationId xmlns:a16="http://schemas.microsoft.com/office/drawing/2014/main" id="{4711BF64-C99B-2F90-ADA1-0C08F9BE8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52501" y="964922"/>
            <a:ext cx="4558122" cy="4943507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  <a:gd name="connsiteX0" fmla="*/ 0 w 10019371"/>
              <a:gd name="connsiteY0" fmla="*/ 1655069 h 4920343"/>
              <a:gd name="connsiteX1" fmla="*/ 33577 w 10019371"/>
              <a:gd name="connsiteY1" fmla="*/ 0 h 4920343"/>
              <a:gd name="connsiteX2" fmla="*/ 10019371 w 10019371"/>
              <a:gd name="connsiteY2" fmla="*/ 0 h 4920343"/>
              <a:gd name="connsiteX3" fmla="*/ 10019371 w 10019371"/>
              <a:gd name="connsiteY3" fmla="*/ 4920343 h 4920343"/>
              <a:gd name="connsiteX4" fmla="*/ 33577 w 10019371"/>
              <a:gd name="connsiteY4" fmla="*/ 4920343 h 4920343"/>
              <a:gd name="connsiteX5" fmla="*/ 33577 w 10019371"/>
              <a:gd name="connsiteY5" fmla="*/ 4119525 h 4920343"/>
              <a:gd name="connsiteX0" fmla="*/ 0 w 9991028"/>
              <a:gd name="connsiteY0" fmla="*/ 1645173 h 4920343"/>
              <a:gd name="connsiteX1" fmla="*/ 5234 w 9991028"/>
              <a:gd name="connsiteY1" fmla="*/ 0 h 4920343"/>
              <a:gd name="connsiteX2" fmla="*/ 9991028 w 9991028"/>
              <a:gd name="connsiteY2" fmla="*/ 0 h 4920343"/>
              <a:gd name="connsiteX3" fmla="*/ 9991028 w 9991028"/>
              <a:gd name="connsiteY3" fmla="*/ 4920343 h 4920343"/>
              <a:gd name="connsiteX4" fmla="*/ 5234 w 9991028"/>
              <a:gd name="connsiteY4" fmla="*/ 4920343 h 4920343"/>
              <a:gd name="connsiteX5" fmla="*/ 5234 w 9991028"/>
              <a:gd name="connsiteY5" fmla="*/ 4119525 h 4920343"/>
              <a:gd name="connsiteX0" fmla="*/ 59 w 9986364"/>
              <a:gd name="connsiteY0" fmla="*/ 1639236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60 w 9986364"/>
              <a:gd name="connsiteY0" fmla="*/ 1847740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11626 w 9985937"/>
              <a:gd name="connsiteY0" fmla="*/ 1797498 h 4920343"/>
              <a:gd name="connsiteX1" fmla="*/ 143 w 9985937"/>
              <a:gd name="connsiteY1" fmla="*/ 0 h 4920343"/>
              <a:gd name="connsiteX2" fmla="*/ 9985937 w 9985937"/>
              <a:gd name="connsiteY2" fmla="*/ 0 h 4920343"/>
              <a:gd name="connsiteX3" fmla="*/ 9985937 w 9985937"/>
              <a:gd name="connsiteY3" fmla="*/ 4920343 h 4920343"/>
              <a:gd name="connsiteX4" fmla="*/ 143 w 9985937"/>
              <a:gd name="connsiteY4" fmla="*/ 4920343 h 4920343"/>
              <a:gd name="connsiteX5" fmla="*/ 143 w 9985937"/>
              <a:gd name="connsiteY5" fmla="*/ 4119525 h 4920343"/>
              <a:gd name="connsiteX0" fmla="*/ 62 w 9986364"/>
              <a:gd name="connsiteY0" fmla="*/ 1779914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17584 w 9985899"/>
              <a:gd name="connsiteY0" fmla="*/ 1779914 h 4920343"/>
              <a:gd name="connsiteX1" fmla="*/ 105 w 9985899"/>
              <a:gd name="connsiteY1" fmla="*/ 0 h 4920343"/>
              <a:gd name="connsiteX2" fmla="*/ 9985899 w 9985899"/>
              <a:gd name="connsiteY2" fmla="*/ 0 h 4920343"/>
              <a:gd name="connsiteX3" fmla="*/ 9985899 w 9985899"/>
              <a:gd name="connsiteY3" fmla="*/ 4920343 h 4920343"/>
              <a:gd name="connsiteX4" fmla="*/ 105 w 9985899"/>
              <a:gd name="connsiteY4" fmla="*/ 4920343 h 4920343"/>
              <a:gd name="connsiteX5" fmla="*/ 105 w 9985899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899" h="4920343">
                <a:moveTo>
                  <a:pt x="17584" y="1779914"/>
                </a:moveTo>
                <a:cubicBezTo>
                  <a:pt x="19329" y="1231523"/>
                  <a:pt x="-1640" y="548391"/>
                  <a:pt x="105" y="0"/>
                </a:cubicBezTo>
                <a:lnTo>
                  <a:pt x="9985899" y="0"/>
                </a:lnTo>
                <a:lnTo>
                  <a:pt x="9985899" y="4920343"/>
                </a:lnTo>
                <a:lnTo>
                  <a:pt x="105" y="4920343"/>
                </a:lnTo>
                <a:lnTo>
                  <a:pt x="105" y="4119525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D7B327-71F1-F87C-A6F4-32F4BE82E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620" y="1862182"/>
            <a:ext cx="3931090" cy="2155419"/>
          </a:xfrm>
          <a:noFill/>
        </p:spPr>
        <p:txBody>
          <a:bodyPr anchor="ctr">
            <a:normAutofit/>
          </a:bodyPr>
          <a:lstStyle/>
          <a:p>
            <a:r>
              <a:rPr lang="cs-CZ" sz="3000" b="1" dirty="0">
                <a:solidFill>
                  <a:srgbClr val="FFFFFF"/>
                </a:solidFill>
              </a:rPr>
              <a:t>Kryptografie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A64878-961C-9AF7-09B4-5FC4AE63D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505" y="4360506"/>
            <a:ext cx="3220205" cy="1060522"/>
          </a:xfrm>
          <a:noFill/>
        </p:spPr>
        <p:txBody>
          <a:bodyPr anchor="b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Jiří Vavera, 4TB </a:t>
            </a:r>
          </a:p>
        </p:txBody>
      </p:sp>
    </p:spTree>
    <p:extLst>
      <p:ext uri="{BB962C8B-B14F-4D97-AF65-F5344CB8AC3E}">
        <p14:creationId xmlns:p14="http://schemas.microsoft.com/office/powerpoint/2010/main" val="2246513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B7614C-0D84-CCC7-A2F3-D84EB40D9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Šifry </a:t>
            </a:r>
            <a:r>
              <a:rPr lang="cs-CZ" sz="2000" dirty="0"/>
              <a:t>(substituční, transpoziční)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BDB269-86B4-A6FF-B3C1-04FB6D974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S</a:t>
            </a:r>
            <a:r>
              <a:rPr lang="cs-CZ" sz="1800" b="1" dirty="0"/>
              <a:t>ubstituční - </a:t>
            </a:r>
            <a:r>
              <a:rPr lang="cs-CZ" sz="1800" dirty="0"/>
              <a:t>nahrazení písmen za jiná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err="1"/>
              <a:t>Monoalfabetická</a:t>
            </a:r>
            <a:endParaRPr lang="cs-CZ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Každé písmeno se zobrazuje na jiné písmeno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Pokaždé stejné</a:t>
            </a:r>
          </a:p>
          <a:p>
            <a:r>
              <a:rPr lang="cs-CZ" b="1" dirty="0"/>
              <a:t>Transpoziční </a:t>
            </a:r>
            <a:r>
              <a:rPr lang="cs-CZ" dirty="0"/>
              <a:t>- změna pořadí písmen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Mění pořadí písmen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Často geometrický princip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Coj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Eš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Epte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Mto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Ječ Er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TeM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METREČ EJ OT METPEŠ EJ OC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COJEŠEPTEM TOJEČERTEM → CTOOJ JEEŠČ EEPRT TEEMM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CJŠPETJČRE OEETMOEETM → CJŠPE TJČRE OEETM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OEETM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88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CFDA1F-7583-9C31-553E-2DE2CCC2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40275"/>
            <a:ext cx="9601200" cy="1012301"/>
          </a:xfrm>
        </p:spPr>
        <p:txBody>
          <a:bodyPr/>
          <a:lstStyle/>
          <a:p>
            <a:r>
              <a:rPr lang="cs-CZ" dirty="0"/>
              <a:t>Substituční šifry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3C086D-0901-C7BC-24DE-98370B1CD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56812"/>
            <a:ext cx="9601200" cy="4050236"/>
          </a:xfrm>
        </p:spPr>
        <p:txBody>
          <a:bodyPr>
            <a:normAutofit lnSpcReduction="10000"/>
          </a:bodyPr>
          <a:lstStyle/>
          <a:p>
            <a:r>
              <a:rPr lang="pt-BR" dirty="0"/>
              <a:t>Obecná substituce</a:t>
            </a:r>
            <a:endParaRPr lang="cs-CZ" dirty="0"/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ATBASH</a:t>
            </a:r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cs-CZ" dirty="0"/>
              <a:t>Substituce nastartovaná klíčem</a:t>
            </a:r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FEC45A2-A3DD-D695-B4C1-90145B389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889" y="2124088"/>
            <a:ext cx="8707065" cy="91452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D2F35DC-F623-6C97-CCF4-DDB1C22F5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363" y="3818663"/>
            <a:ext cx="8716591" cy="91452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6A92470-68DD-675C-9668-B15B79799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363" y="5513238"/>
            <a:ext cx="869753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2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67C0C-563C-7EB9-4B5A-8066C4860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5762"/>
            <a:ext cx="9601200" cy="1309687"/>
          </a:xfrm>
        </p:spPr>
        <p:txBody>
          <a:bodyPr/>
          <a:lstStyle/>
          <a:p>
            <a:r>
              <a:rPr lang="cs-CZ" dirty="0"/>
              <a:t>Transpoziční šifry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D29089-728A-C61B-C955-369096EA1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98" y="1695449"/>
            <a:ext cx="5345502" cy="4210051"/>
          </a:xfrm>
        </p:spPr>
        <p:txBody>
          <a:bodyPr/>
          <a:lstStyle/>
          <a:p>
            <a:r>
              <a:rPr lang="cs-CZ" dirty="0"/>
              <a:t>Složitější transpozice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Tabulky – zápis podle systému, čtení po řádcích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C10BBE-EC8B-4F65-4D9B-66B149A59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14" y="2847047"/>
            <a:ext cx="2400635" cy="15342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EEE520-8F22-A26B-8700-957895B55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614" y="4599210"/>
            <a:ext cx="2400635" cy="152421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2029C15-02B0-EDD4-0E52-59F7510B1FEC}"/>
              </a:ext>
            </a:extLst>
          </p:cNvPr>
          <p:cNvSpPr txBox="1"/>
          <p:nvPr/>
        </p:nvSpPr>
        <p:spPr>
          <a:xfrm>
            <a:off x="3423249" y="2824164"/>
            <a:ext cx="26727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Spirála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EŠEPT JERTE OČMEM CEJOT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D598F9B-1400-8143-5534-54680C5956BC}"/>
              </a:ext>
            </a:extLst>
          </p:cNvPr>
          <p:cNvSpPr txBox="1"/>
          <p:nvPr/>
        </p:nvSpPr>
        <p:spPr>
          <a:xfrm>
            <a:off x="3423249" y="4599210"/>
            <a:ext cx="26727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err="1"/>
              <a:t>Cik</a:t>
            </a:r>
            <a:r>
              <a:rPr lang="cs-CZ" dirty="0"/>
              <a:t> </a:t>
            </a:r>
            <a:r>
              <a:rPr lang="cs-CZ" dirty="0" err="1"/>
              <a:t>cak</a:t>
            </a:r>
            <a:endParaRPr lang="cs-CZ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CŠEJR OEMET JPTČE ETOEM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2F01C24-C88D-0703-D49F-C709838C41C6}"/>
              </a:ext>
            </a:extLst>
          </p:cNvPr>
          <p:cNvSpPr txBox="1"/>
          <p:nvPr/>
        </p:nvSpPr>
        <p:spPr>
          <a:xfrm>
            <a:off x="6640902" y="1695449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Transpozice podle klíče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091D4C1-B9D9-37FD-34C3-8EA69AEAD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855" y="2380512"/>
            <a:ext cx="2631791" cy="153363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C6042A2-8386-F0A6-558B-6C3F996FA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855" y="4229877"/>
            <a:ext cx="2611374" cy="153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60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7E38D-5B5A-C1E2-E635-F2229072B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podpis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31AB12-104E-7401-9FF6-72670D414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62188"/>
            <a:ext cx="4800600" cy="3643312"/>
          </a:xfrm>
        </p:spPr>
        <p:txBody>
          <a:bodyPr/>
          <a:lstStyle/>
          <a:p>
            <a:r>
              <a:rPr lang="cs-CZ" dirty="0"/>
              <a:t>specifická data, která v počítači nahrazují klasický vlastnoruční podpis = ověřený podpis</a:t>
            </a:r>
          </a:p>
          <a:p>
            <a:r>
              <a:rPr lang="cs-CZ" dirty="0"/>
              <a:t>Je připojen k datové zprávě nebo je s ní logicky spojen = umožňuje ověření totožnosti podepsané osoby ve vztahu k datové zprávě</a:t>
            </a:r>
          </a:p>
        </p:txBody>
      </p:sp>
      <p:pic>
        <p:nvPicPr>
          <p:cNvPr id="1026" name="Picture 2" descr="Jak funguje elektronický podpis?">
            <a:extLst>
              <a:ext uri="{FF2B5EF4-FFF2-40B4-BE49-F238E27FC236}">
                <a16:creationId xmlns:a16="http://schemas.microsoft.com/office/drawing/2014/main" id="{F2C10F2B-790B-9FC6-C086-206FD386F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21" y="1499618"/>
            <a:ext cx="5429169" cy="401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085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4DD5DF-E999-2A17-72E7-90042790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A8D8BD-50CD-F38C-1794-4C455C48E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https://is.muni.cz/el/fsps/jaro2021/bp4012/um/7.pdf?lang=cs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https://cs.wikipedia.org/wiki/Kryptografie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https://www.google.com/url?sa=i&amp;url=http%3A%2F%2Fsandbox.cz%2F~varvara%2FEl_podpis%2Findex.html&amp;psig=AOvVaw3KPfcgryscLSEk0TYUnho0&amp;ust=1710775470178000&amp;source=images&amp;cd=vfe&amp;opi=89978449&amp;ved=0CBMQjRxqFwoTCNjrtrPN-4QDFQAAAAAdAAAAABB3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https://www.zamekkurim.cz/security/Dum%20-%20Digitalni%20ucebni%20materialy/07_Sada_Pocitacove_site_3/VY_32_INOVACE_07_15_STEGANOGRAFIE.pdf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https://www.strafelda.cz/hash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https://www.fi.muni.cz/~xpelanek/ucitele/data/janasifry/klasicke_sifry.pdf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https://cs.wikipedia.org/wiki/Elektronick%C3%BD_podpis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153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E55C0D-FED5-4B27-A0BE-47838DC47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Kryptografie = šifrování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63DC1D-BECF-5DE3-53F5-25C7723C0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819" y="2262187"/>
            <a:ext cx="9929003" cy="390569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metody utajování smyslu zpráv převodem do podoby, která je čitelná jen se speciální znalostí</a:t>
            </a:r>
          </a:p>
          <a:p>
            <a:r>
              <a:rPr lang="cs-CZ" dirty="0"/>
              <a:t>z řečtiny =&gt; </a:t>
            </a:r>
            <a:r>
              <a:rPr lang="cs-CZ" dirty="0" err="1"/>
              <a:t>kryptós</a:t>
            </a:r>
            <a:r>
              <a:rPr lang="cs-CZ" dirty="0"/>
              <a:t> - tajné, </a:t>
            </a:r>
            <a:r>
              <a:rPr lang="cs-CZ" dirty="0" err="1"/>
              <a:t>gráphein</a:t>
            </a:r>
            <a:r>
              <a:rPr lang="cs-CZ" dirty="0"/>
              <a:t> - psaní</a:t>
            </a:r>
          </a:p>
          <a:p>
            <a:r>
              <a:rPr lang="cs-CZ" dirty="0"/>
              <a:t>bezpečná výměna zpráv v přítomnosti třetích stran</a:t>
            </a:r>
          </a:p>
          <a:p>
            <a:r>
              <a:rPr lang="cs-CZ" dirty="0"/>
              <a:t>teď v počítačové formě</a:t>
            </a:r>
          </a:p>
          <a:p>
            <a:r>
              <a:rPr lang="cs-CZ" dirty="0"/>
              <a:t>kryptoanalýza – luštění zašifrovaných zpráv</a:t>
            </a:r>
          </a:p>
          <a:p>
            <a:r>
              <a:rPr lang="cs-CZ" dirty="0"/>
              <a:t>algoritmus popisuje, jak: </a:t>
            </a:r>
          </a:p>
          <a:p>
            <a:pPr lvl="3"/>
            <a:r>
              <a:rPr lang="cs-CZ" dirty="0"/>
              <a:t>ze zprávy (</a:t>
            </a:r>
            <a:r>
              <a:rPr lang="cs-CZ" dirty="0" err="1"/>
              <a:t>plain</a:t>
            </a:r>
            <a:r>
              <a:rPr lang="cs-CZ" dirty="0"/>
              <a:t>-text) a klíče (</a:t>
            </a:r>
            <a:r>
              <a:rPr lang="cs-CZ" dirty="0" err="1"/>
              <a:t>key</a:t>
            </a:r>
            <a:r>
              <a:rPr lang="cs-CZ" dirty="0"/>
              <a:t>) vyrobit šifru (</a:t>
            </a:r>
            <a:r>
              <a:rPr lang="cs-CZ" dirty="0" err="1"/>
              <a:t>cipher</a:t>
            </a:r>
            <a:r>
              <a:rPr lang="cs-CZ" dirty="0"/>
              <a:t>-text)</a:t>
            </a:r>
          </a:p>
          <a:p>
            <a:pPr lvl="3"/>
            <a:r>
              <a:rPr lang="cs-CZ" dirty="0"/>
              <a:t>ze šifry (</a:t>
            </a:r>
            <a:r>
              <a:rPr lang="cs-CZ" dirty="0" err="1"/>
              <a:t>cipher</a:t>
            </a:r>
            <a:r>
              <a:rPr lang="cs-CZ" dirty="0"/>
              <a:t>-text) a klíče (</a:t>
            </a:r>
            <a:r>
              <a:rPr lang="cs-CZ" dirty="0" err="1"/>
              <a:t>key</a:t>
            </a:r>
            <a:r>
              <a:rPr lang="cs-CZ" dirty="0"/>
              <a:t>) rekonstruovat zprávu (</a:t>
            </a:r>
            <a:r>
              <a:rPr lang="cs-CZ" dirty="0" err="1"/>
              <a:t>plain</a:t>
            </a:r>
            <a:r>
              <a:rPr lang="cs-CZ" dirty="0"/>
              <a:t>-text)</a:t>
            </a:r>
          </a:p>
          <a:p>
            <a:r>
              <a:rPr lang="cs-CZ" dirty="0"/>
              <a:t>vymyslet dobrý algoritmus je obtížné, proto není vhodné držet algoritmus v tajnosti</a:t>
            </a:r>
          </a:p>
          <a:p>
            <a:r>
              <a:rPr lang="cs-CZ" dirty="0"/>
              <a:t>používáme dobře známé algoritmy a v tajnosti držíme klíče</a:t>
            </a:r>
          </a:p>
        </p:txBody>
      </p:sp>
    </p:spTree>
    <p:extLst>
      <p:ext uri="{BB962C8B-B14F-4D97-AF65-F5344CB8AC3E}">
        <p14:creationId xmlns:p14="http://schemas.microsoft.com/office/powerpoint/2010/main" val="2146333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6866BF-907B-F3CF-1C75-682CE4654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6A0EBA-CF02-9F8F-3400-6D3324AA8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5400" y="952500"/>
            <a:ext cx="9601200" cy="12242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F7C382-8CF2-D88D-2B9F-A1D69EF0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518" y="1219200"/>
            <a:ext cx="8889961" cy="678613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Rozdělení kryptografie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ADCF124-192A-A374-0E3A-97289DAFB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637986"/>
              </p:ext>
            </p:extLst>
          </p:nvPr>
        </p:nvGraphicFramePr>
        <p:xfrm>
          <a:off x="1295400" y="2687682"/>
          <a:ext cx="9601200" cy="327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504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CEA6D0-BA4F-0503-D98B-6D93AF99E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50D424-378A-5EAF-BEF3-AB85F9E3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7698" y="952500"/>
            <a:ext cx="9321802" cy="4953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CF3414-62C4-EEF4-55BB-30B2AA92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069" y="1295400"/>
            <a:ext cx="5144387" cy="1598024"/>
          </a:xfrm>
        </p:spPr>
        <p:txBody>
          <a:bodyPr>
            <a:normAutofit/>
          </a:bodyPr>
          <a:lstStyle/>
          <a:p>
            <a:r>
              <a:rPr lang="cs-CZ" dirty="0"/>
              <a:t>Symetrická kryptografie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BC6F28-A09F-C0C0-DA27-BD7F9B02E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60" y="1894309"/>
            <a:ext cx="4095360" cy="306938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6C0C82-8CA6-CD9B-9356-B824C5909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70" y="2997200"/>
            <a:ext cx="5144387" cy="235712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400"/>
              <a:t>Rychlá</a:t>
            </a:r>
          </a:p>
          <a:p>
            <a:pPr>
              <a:lnSpc>
                <a:spcPct val="110000"/>
              </a:lnSpc>
            </a:pPr>
            <a:r>
              <a:rPr lang="cs-CZ" sz="1400"/>
              <a:t>za určitých podmínek neprolomitelná</a:t>
            </a:r>
          </a:p>
          <a:p>
            <a:pPr>
              <a:lnSpc>
                <a:spcPct val="110000"/>
              </a:lnSpc>
            </a:pPr>
            <a:r>
              <a:rPr lang="cs-CZ" sz="1400"/>
              <a:t>jednoduché použití</a:t>
            </a:r>
          </a:p>
          <a:p>
            <a:pPr>
              <a:lnSpc>
                <a:spcPct val="110000"/>
              </a:lnSpc>
            </a:pPr>
            <a:r>
              <a:rPr lang="cs-CZ" sz="1400"/>
              <a:t>problematická výměna klíče – nutný zabezpečený kanál – otázka důvěry</a:t>
            </a:r>
          </a:p>
          <a:p>
            <a:pPr>
              <a:lnSpc>
                <a:spcPct val="110000"/>
              </a:lnSpc>
            </a:pPr>
            <a:r>
              <a:rPr lang="cs-CZ" sz="1400"/>
              <a:t>kvalitní algoritmy: AES, CAST5, </a:t>
            </a:r>
            <a:r>
              <a:rPr lang="cs-CZ" sz="1400" err="1"/>
              <a:t>Blowfish</a:t>
            </a:r>
            <a:r>
              <a:rPr lang="cs-CZ" sz="1400"/>
              <a:t>, </a:t>
            </a:r>
            <a:r>
              <a:rPr lang="cs-CZ" sz="1400" err="1"/>
              <a:t>Twofish</a:t>
            </a:r>
            <a:r>
              <a:rPr lang="cs-CZ" sz="1400"/>
              <a:t>, ...</a:t>
            </a:r>
          </a:p>
          <a:p>
            <a:pPr>
              <a:lnSpc>
                <a:spcPct val="110000"/>
              </a:lnSpc>
            </a:pPr>
            <a:r>
              <a:rPr lang="cs-CZ" sz="1400"/>
              <a:t>nekvalitní algoritmy: DES (zastaralý), XOR (primitivní)</a:t>
            </a:r>
          </a:p>
        </p:txBody>
      </p:sp>
    </p:spTree>
    <p:extLst>
      <p:ext uri="{BB962C8B-B14F-4D97-AF65-F5344CB8AC3E}">
        <p14:creationId xmlns:p14="http://schemas.microsoft.com/office/powerpoint/2010/main" val="165638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54246F-8623-7F3F-7EFA-15A14DAF0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2855DB-2D8C-B953-B100-19CF092B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57739"/>
            <a:ext cx="4394103" cy="1778906"/>
          </a:xfrm>
        </p:spPr>
        <p:txBody>
          <a:bodyPr>
            <a:normAutofit/>
          </a:bodyPr>
          <a:lstStyle/>
          <a:p>
            <a:r>
              <a:rPr lang="cs-CZ" dirty="0"/>
              <a:t>Asymetrická kryptografie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3603E2-900C-0134-43EF-E69737B13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890882"/>
            <a:ext cx="4394103" cy="300938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500"/>
              <a:t>Pomalá</a:t>
            </a:r>
          </a:p>
          <a:p>
            <a:pPr>
              <a:lnSpc>
                <a:spcPct val="110000"/>
              </a:lnSpc>
            </a:pPr>
            <a:r>
              <a:rPr lang="cs-CZ" sz="1500"/>
              <a:t>založena na matematickém problému – rozklad na prvočísla, inverzní transformace – teoreticky prolomitelná, prakticky je to příliš náročné – lze zlomit kvantovým počítačem</a:t>
            </a:r>
          </a:p>
          <a:p>
            <a:pPr>
              <a:lnSpc>
                <a:spcPct val="110000"/>
              </a:lnSpc>
            </a:pPr>
            <a:r>
              <a:rPr lang="cs-CZ" sz="1500"/>
              <a:t>veřejný klíč lze poslat komukoliv – řeší otázku důvěry, není nutný zabezpečený kanál – Man-in-</a:t>
            </a:r>
            <a:r>
              <a:rPr lang="cs-CZ" sz="1500" err="1"/>
              <a:t>the</a:t>
            </a:r>
            <a:r>
              <a:rPr lang="cs-CZ" sz="1500"/>
              <a:t>-</a:t>
            </a:r>
            <a:r>
              <a:rPr lang="cs-CZ" sz="1500" err="1"/>
              <a:t>Middle</a:t>
            </a:r>
            <a:r>
              <a:rPr lang="cs-CZ" sz="1500"/>
              <a:t> </a:t>
            </a:r>
            <a:r>
              <a:rPr lang="cs-CZ" sz="1500" err="1"/>
              <a:t>Attack</a:t>
            </a:r>
            <a:r>
              <a:rPr lang="cs-CZ" sz="1500"/>
              <a:t>: podvržení klíče</a:t>
            </a:r>
          </a:p>
          <a:p>
            <a:pPr>
              <a:lnSpc>
                <a:spcPct val="110000"/>
              </a:lnSpc>
            </a:pPr>
            <a:r>
              <a:rPr lang="cs-CZ" sz="1500"/>
              <a:t>soukromý klíč se nikomu neposílá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5400" y="953965"/>
            <a:ext cx="4164100" cy="49515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0D2F325-CC07-8593-9A87-49092D33C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731" y="1445149"/>
            <a:ext cx="4059030" cy="396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3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FF698-5AC4-79C3-E894-C6E9908F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Steganografie</a:t>
            </a:r>
            <a:r>
              <a:rPr lang="cs-CZ" dirty="0"/>
              <a:t> </a:t>
            </a:r>
            <a:r>
              <a:rPr lang="cs-CZ" sz="1400" dirty="0"/>
              <a:t>(podobor kryptografie)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6E8052-9AAF-8226-C0C2-7B0B181B9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 řečtiny =&gt; </a:t>
            </a:r>
            <a:r>
              <a:rPr lang="cs-CZ" dirty="0" err="1"/>
              <a:t>steganós</a:t>
            </a:r>
            <a:r>
              <a:rPr lang="cs-CZ" dirty="0"/>
              <a:t> - schovaný, </a:t>
            </a:r>
            <a:r>
              <a:rPr lang="cs-CZ" dirty="0" err="1"/>
              <a:t>gráphein</a:t>
            </a:r>
            <a:r>
              <a:rPr lang="cs-CZ" dirty="0"/>
              <a:t> – psát</a:t>
            </a:r>
          </a:p>
          <a:p>
            <a:r>
              <a:rPr lang="cs-CZ" dirty="0"/>
              <a:t>vědní disciplína zabývající se utajením komunikace prostřednictvím ukrytí zprávy</a:t>
            </a:r>
          </a:p>
          <a:p>
            <a:r>
              <a:rPr lang="cs-CZ" dirty="0"/>
              <a:t>Zpráva je ukryta tak, aby si pozorovatel neuvědomil, že komunikace vůbec probíhá</a:t>
            </a:r>
          </a:p>
          <a:p>
            <a:r>
              <a:rPr lang="cs-CZ" dirty="0"/>
              <a:t>neviditelné inkousty; vyrývání zprávy do dřevěné tabulky, která se zalije voskem apod.</a:t>
            </a:r>
          </a:p>
          <a:p>
            <a:r>
              <a:rPr lang="cs-CZ" dirty="0"/>
              <a:t>V moderní době - ukrytí textů do souborů s hudbou či obrázky namísto náhodného šumu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/>
              <a:t>síla této komunikace stojí a padá na jejím utajení (jedná se o tzv. bezpečnost skrze utajení –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obscurity</a:t>
            </a:r>
            <a:r>
              <a:rPr lang="cs-CZ" dirty="0"/>
              <a:t>) a proto zachycení skryté zprávy tak prakticky znamená její prolomení. Aby ani v tom případě nedošlo k prozrazení obsahu zprávy, zpravidla se kombinuje s dalšími metodami šifrování.</a:t>
            </a:r>
          </a:p>
        </p:txBody>
      </p:sp>
    </p:spTree>
    <p:extLst>
      <p:ext uri="{BB962C8B-B14F-4D97-AF65-F5344CB8AC3E}">
        <p14:creationId xmlns:p14="http://schemas.microsoft.com/office/powerpoint/2010/main" val="3107916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CE79E-8FCF-35E4-154E-279CDD6B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</a:t>
            </a:r>
            <a:r>
              <a:rPr lang="cs-CZ" dirty="0" err="1"/>
              <a:t>steganografie</a:t>
            </a:r>
            <a:r>
              <a:rPr lang="cs-CZ" dirty="0"/>
              <a:t>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22014B-EC19-AB33-7BC9-32A190C0C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62188"/>
            <a:ext cx="9601200" cy="4069692"/>
          </a:xfrm>
        </p:spPr>
        <p:txBody>
          <a:bodyPr>
            <a:normAutofit/>
          </a:bodyPr>
          <a:lstStyle/>
          <a:p>
            <a:r>
              <a:rPr lang="cs-CZ" dirty="0"/>
              <a:t>V tomto obrázku: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Tajná zpráva může být zakódována na místo nepodstatného šumu v souborech se zvuky, obrázky, videem apod.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A68F631-C927-AD58-3F8C-CCAD41F83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48" y="2741058"/>
            <a:ext cx="1943371" cy="194337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63C95A1-FB87-8432-8D71-6F0E3E639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459" y="2741058"/>
            <a:ext cx="1943371" cy="1948242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1CE4610-729D-0C9C-BE1E-932CFB9EA25D}"/>
              </a:ext>
            </a:extLst>
          </p:cNvPr>
          <p:cNvSpPr txBox="1"/>
          <p:nvPr/>
        </p:nvSpPr>
        <p:spPr>
          <a:xfrm>
            <a:off x="6096000" y="2262188"/>
            <a:ext cx="291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 vložen tento obrázek: </a:t>
            </a:r>
          </a:p>
        </p:txBody>
      </p:sp>
    </p:spTree>
    <p:extLst>
      <p:ext uri="{BB962C8B-B14F-4D97-AF65-F5344CB8AC3E}">
        <p14:creationId xmlns:p14="http://schemas.microsoft.com/office/powerpoint/2010/main" val="289309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5E62FE-6CCB-D359-1F2F-A80B7C5F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Hashování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6DD9FB-57D1-2356-9C0F-193CE8D6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62187"/>
            <a:ext cx="9601200" cy="4000589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matematická funkce pro převod vstupních dat do malého čísla</a:t>
            </a:r>
          </a:p>
          <a:p>
            <a:r>
              <a:rPr lang="cs-CZ" dirty="0"/>
              <a:t>výstup -&gt; výtah, miniatura, otisk, </a:t>
            </a:r>
            <a:r>
              <a:rPr lang="cs-CZ" dirty="0" err="1"/>
              <a:t>fingerprint</a:t>
            </a:r>
            <a:r>
              <a:rPr lang="cs-CZ" dirty="0"/>
              <a:t> či </a:t>
            </a:r>
            <a:r>
              <a:rPr lang="cs-CZ" dirty="0" err="1"/>
              <a:t>hash</a:t>
            </a:r>
            <a:endParaRPr lang="cs-CZ" dirty="0"/>
          </a:p>
          <a:p>
            <a:r>
              <a:rPr lang="cs-CZ" dirty="0"/>
              <a:t>používají se k rychlejšímu prohledávání tabulky, porovnávání dat, při hledání podobných úseků DNA sekvencí v bioinformatice i jinde</a:t>
            </a:r>
          </a:p>
          <a:p>
            <a:r>
              <a:rPr lang="cs-CZ" dirty="0" err="1"/>
              <a:t>hash</a:t>
            </a:r>
            <a:r>
              <a:rPr lang="cs-CZ" dirty="0"/>
              <a:t> = krátký řetězec písmen a číslic, který vznikne tím, že „proženeme“ jiný řetězec (vstupní data) tzv. hashovací funkcí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jednosměrná funkce, kdy řetězec na vstupu vygeneruje vždy stejný </a:t>
            </a:r>
            <a:r>
              <a:rPr lang="cs-CZ" dirty="0" err="1"/>
              <a:t>hash</a:t>
            </a:r>
            <a:r>
              <a:rPr lang="cs-CZ" dirty="0"/>
              <a:t>, ale při znalosti </a:t>
            </a:r>
            <a:r>
              <a:rPr lang="cs-CZ" dirty="0" err="1"/>
              <a:t>hashe</a:t>
            </a:r>
            <a:r>
              <a:rPr lang="cs-CZ" dirty="0"/>
              <a:t> nelze zpětně zjistit, o jaký řetězec se jednalo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funguje podobně jako unikátní otisk vstupních dat</a:t>
            </a:r>
          </a:p>
          <a:p>
            <a:r>
              <a:rPr lang="cs-CZ" dirty="0" err="1"/>
              <a:t>Hashování</a:t>
            </a:r>
            <a:endParaRPr lang="cs-CZ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v asymetrické kryptografii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při vývoji aplikací (slouží např. k ukládání hesel nebo k ověřování integrity dat)</a:t>
            </a:r>
          </a:p>
        </p:txBody>
      </p:sp>
    </p:spTree>
    <p:extLst>
      <p:ext uri="{BB962C8B-B14F-4D97-AF65-F5344CB8AC3E}">
        <p14:creationId xmlns:p14="http://schemas.microsoft.com/office/powerpoint/2010/main" val="3035251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E4A9D4-0A7C-21C2-C565-7DA5B37A4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50D424-378A-5EAF-BEF3-AB85F9E3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1295400"/>
            <a:ext cx="3465195" cy="42806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BE8D1C-2382-B369-DD76-9315B6C3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704206"/>
            <a:ext cx="3465195" cy="1463077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cs-CZ" sz="1400" dirty="0"/>
              <a:t>(nejznámější) </a:t>
            </a:r>
            <a:r>
              <a:rPr lang="cs-CZ" sz="2600" dirty="0"/>
              <a:t>Hashovací funkce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AB34FEE-08D5-ED00-E195-E0BECC6E97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983095"/>
              </p:ext>
            </p:extLst>
          </p:nvPr>
        </p:nvGraphicFramePr>
        <p:xfrm>
          <a:off x="5618672" y="1295399"/>
          <a:ext cx="5277928" cy="4280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7079919"/>
      </p:ext>
    </p:extLst>
  </p:cSld>
  <p:clrMapOvr>
    <a:masterClrMapping/>
  </p:clrMapOvr>
</p:sld>
</file>

<file path=ppt/theme/theme1.xml><?xml version="1.0" encoding="utf-8"?>
<a:theme xmlns:a="http://schemas.openxmlformats.org/drawingml/2006/main" name="PoiseVTI">
  <a:themeElements>
    <a:clrScheme name="Blue">
      <a:dk1>
        <a:srgbClr val="000000"/>
      </a:dk1>
      <a:lt1>
        <a:srgbClr val="FFFFFF"/>
      </a:lt1>
      <a:dk2>
        <a:srgbClr val="153A63"/>
      </a:dk2>
      <a:lt2>
        <a:srgbClr val="DBEFF9"/>
      </a:lt2>
      <a:accent1>
        <a:srgbClr val="0F6FC6"/>
      </a:accent1>
      <a:accent2>
        <a:srgbClr val="009DD9"/>
      </a:accent2>
      <a:accent3>
        <a:srgbClr val="09B8C0"/>
      </a:accent3>
      <a:accent4>
        <a:srgbClr val="0EBC8C"/>
      </a:accent4>
      <a:accent5>
        <a:srgbClr val="71B959"/>
      </a:accent5>
      <a:accent6>
        <a:srgbClr val="96B042"/>
      </a:accent6>
      <a:hlink>
        <a:srgbClr val="C37400"/>
      </a:hlink>
      <a:folHlink>
        <a:srgbClr val="4F9085"/>
      </a:folHlink>
    </a:clrScheme>
    <a:fontScheme name="Goudy Univers">
      <a:majorFont>
        <a:latin typeface="Goudy Old Style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iseVTI" id="{9843863B-6720-4231-BFE7-E604B355382A}" vid="{6C5B2780-C73E-445D-98DA-9D2BCD78971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C5F946999F38D4CB3424488FEA32C8D" ma:contentTypeVersion="5" ma:contentTypeDescription="Vytvoří nový dokument" ma:contentTypeScope="" ma:versionID="08c7826325b8664aeb1cc97e5d7dcb3d">
  <xsd:schema xmlns:xsd="http://www.w3.org/2001/XMLSchema" xmlns:xs="http://www.w3.org/2001/XMLSchema" xmlns:p="http://schemas.microsoft.com/office/2006/metadata/properties" xmlns:ns2="b272d8af-ed2f-408d-a954-4f80430596f5" targetNamespace="http://schemas.microsoft.com/office/2006/metadata/properties" ma:root="true" ma:fieldsID="5ddd6599ecefe75e5f31b23194a304d9" ns2:_="">
    <xsd:import namespace="b272d8af-ed2f-408d-a954-4f80430596f5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72d8af-ed2f-408d-a954-4f80430596f5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b272d8af-ed2f-408d-a954-4f80430596f5" xsi:nil="true"/>
  </documentManagement>
</p:properties>
</file>

<file path=customXml/itemProps1.xml><?xml version="1.0" encoding="utf-8"?>
<ds:datastoreItem xmlns:ds="http://schemas.openxmlformats.org/officeDocument/2006/customXml" ds:itemID="{BC5C8346-5A47-4FFF-A863-2D78E52F244F}"/>
</file>

<file path=customXml/itemProps2.xml><?xml version="1.0" encoding="utf-8"?>
<ds:datastoreItem xmlns:ds="http://schemas.openxmlformats.org/officeDocument/2006/customXml" ds:itemID="{0E38AFF9-577D-468A-A5F8-8BBC7B7D53D9}"/>
</file>

<file path=customXml/itemProps3.xml><?xml version="1.0" encoding="utf-8"?>
<ds:datastoreItem xmlns:ds="http://schemas.openxmlformats.org/officeDocument/2006/customXml" ds:itemID="{4A4B9840-8626-4015-86B4-AA328688C280}"/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974</Words>
  <Application>Microsoft Office PowerPoint</Application>
  <PresentationFormat>Širokoúhlá obrazovka</PresentationFormat>
  <Paragraphs>114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Courier New</vt:lpstr>
      <vt:lpstr>Goudy Old Style</vt:lpstr>
      <vt:lpstr>Univers Light</vt:lpstr>
      <vt:lpstr>Verdana</vt:lpstr>
      <vt:lpstr>Wingdings</vt:lpstr>
      <vt:lpstr>PoiseVTI</vt:lpstr>
      <vt:lpstr>Kryptografie</vt:lpstr>
      <vt:lpstr>Kryptografie = šifrování</vt:lpstr>
      <vt:lpstr>Rozdělení kryptografie</vt:lpstr>
      <vt:lpstr>Symetrická kryptografie</vt:lpstr>
      <vt:lpstr>Asymetrická kryptografie</vt:lpstr>
      <vt:lpstr>Steganografie (podobor kryptografie)</vt:lpstr>
      <vt:lpstr>Příklad steganografie:</vt:lpstr>
      <vt:lpstr>Hashování</vt:lpstr>
      <vt:lpstr>(nejznámější) Hashovací funkce</vt:lpstr>
      <vt:lpstr>Šifry (substituční, transpoziční)</vt:lpstr>
      <vt:lpstr>Substituční šifry</vt:lpstr>
      <vt:lpstr>Transpoziční šifry</vt:lpstr>
      <vt:lpstr>digitální podpis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Kryptografie</dc:title>
  <dc:creator>Chief Majster</dc:creator>
  <cp:lastModifiedBy>Chief Majster</cp:lastModifiedBy>
  <cp:revision>9</cp:revision>
  <dcterms:created xsi:type="dcterms:W3CDTF">2024-03-17T15:02:54Z</dcterms:created>
  <dcterms:modified xsi:type="dcterms:W3CDTF">2024-03-17T20:34:00Z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0x010100CC5F946999F38D4CB3424488FEA32C8D</vt:lpwstr>
  </property>
</Properties>
</file>